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37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3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  <p:sldId id="266" r:id="rId13"/>
    <p:sldId id="269" r:id="rId14"/>
    <p:sldId id="270" r:id="rId15"/>
    <p:sldId id="271" r:id="rId16"/>
    <p:sldId id="272" r:id="rId17"/>
    <p:sldId id="274" r:id="rId18"/>
    <p:sldId id="276" r:id="rId19"/>
    <p:sldId id="275" r:id="rId20"/>
    <p:sldId id="277" r:id="rId21"/>
    <p:sldId id="278" r:id="rId22"/>
    <p:sldId id="279" r:id="rId23"/>
    <p:sldId id="281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2" r:id="rId37"/>
    <p:sldId id="294" r:id="rId38"/>
    <p:sldId id="295" r:id="rId39"/>
    <p:sldId id="297" r:id="rId40"/>
    <p:sldId id="296" r:id="rId41"/>
    <p:sldId id="299" r:id="rId42"/>
    <p:sldId id="300" r:id="rId43"/>
    <p:sldId id="298" r:id="rId44"/>
    <p:sldId id="301" r:id="rId45"/>
    <p:sldId id="302" r:id="rId46"/>
    <p:sldId id="335" r:id="rId47"/>
    <p:sldId id="336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4" r:id="rId58"/>
    <p:sldId id="315" r:id="rId59"/>
    <p:sldId id="313" r:id="rId60"/>
    <p:sldId id="317" r:id="rId61"/>
    <p:sldId id="318" r:id="rId62"/>
    <p:sldId id="319" r:id="rId63"/>
    <p:sldId id="322" r:id="rId64"/>
    <p:sldId id="320" r:id="rId65"/>
    <p:sldId id="321" r:id="rId66"/>
    <p:sldId id="323" r:id="rId67"/>
    <p:sldId id="324" r:id="rId68"/>
    <p:sldId id="325" r:id="rId69"/>
    <p:sldId id="327" r:id="rId70"/>
    <p:sldId id="326" r:id="rId71"/>
    <p:sldId id="328" r:id="rId72"/>
    <p:sldId id="330" r:id="rId73"/>
    <p:sldId id="331" r:id="rId74"/>
    <p:sldId id="329" r:id="rId75"/>
    <p:sldId id="338" r:id="rId76"/>
    <p:sldId id="339" r:id="rId77"/>
    <p:sldId id="340" r:id="rId78"/>
    <p:sldId id="334" r:id="rId79"/>
    <p:sldId id="332" r:id="rId80"/>
    <p:sldId id="337" r:id="rId81"/>
    <p:sldId id="333" r:id="rId82"/>
  </p:sldIdLst>
  <p:sldSz cx="10693400" cy="7556500"/>
  <p:notesSz cx="10693400" cy="75565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A40000"/>
    <a:srgbClr val="2A1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>
      <p:cViewPr varScale="1">
        <p:scale>
          <a:sx n="72" d="100"/>
          <a:sy n="72" d="100"/>
        </p:scale>
        <p:origin x="87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Hoja_de_c_lculo_de_Microsoft_Excel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Hoja_de_c_lculo_de_Microsoft_Excel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Hoja_de_c_lculo_de_Microsoft_Excel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Hoja_de_c_lculo_de_Microsoft_Excel24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Hoja_de_c_lculo_de_Microsoft_Excel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package" Target="../embeddings/Hoja_de_c_lculo_de_Microsoft_Excel33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Hoja_de_c_lculo_de_Microsoft_Excel38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'ingreso '!$D$2</c:f>
              <c:strCache>
                <c:ptCount val="1"/>
                <c:pt idx="0">
                  <c:v>Sep-Dic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'!$C$3:$C$12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AFEP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'ingreso '!$D$3:$D$12</c:f>
              <c:numCache>
                <c:formatCode>General</c:formatCode>
                <c:ptCount val="10"/>
                <c:pt idx="0">
                  <c:v>45</c:v>
                </c:pt>
                <c:pt idx="1">
                  <c:v>76</c:v>
                </c:pt>
                <c:pt idx="2">
                  <c:v>129</c:v>
                </c:pt>
                <c:pt idx="3">
                  <c:v>97</c:v>
                </c:pt>
                <c:pt idx="4">
                  <c:v>29</c:v>
                </c:pt>
                <c:pt idx="5">
                  <c:v>53</c:v>
                </c:pt>
                <c:pt idx="6">
                  <c:v>36</c:v>
                </c:pt>
                <c:pt idx="7">
                  <c:v>40</c:v>
                </c:pt>
                <c:pt idx="8">
                  <c:v>125</c:v>
                </c:pt>
                <c:pt idx="9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08-462E-99D6-6DAA0FF99DDD}"/>
            </c:ext>
          </c:extLst>
        </c:ser>
        <c:ser>
          <c:idx val="1"/>
          <c:order val="1"/>
          <c:tx>
            <c:strRef>
              <c:f>'ingreso '!$E$2</c:f>
              <c:strCache>
                <c:ptCount val="1"/>
                <c:pt idx="0">
                  <c:v>Sep-Dic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'!$C$3:$C$12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AFEP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'ingreso '!$E$3:$E$12</c:f>
              <c:numCache>
                <c:formatCode>General</c:formatCode>
                <c:ptCount val="10"/>
                <c:pt idx="0">
                  <c:v>57</c:v>
                </c:pt>
                <c:pt idx="1">
                  <c:v>56</c:v>
                </c:pt>
                <c:pt idx="2">
                  <c:v>191</c:v>
                </c:pt>
                <c:pt idx="3">
                  <c:v>82</c:v>
                </c:pt>
                <c:pt idx="4">
                  <c:v>35</c:v>
                </c:pt>
                <c:pt idx="5">
                  <c:v>51</c:v>
                </c:pt>
                <c:pt idx="6">
                  <c:v>47</c:v>
                </c:pt>
                <c:pt idx="7">
                  <c:v>55</c:v>
                </c:pt>
                <c:pt idx="8">
                  <c:v>157</c:v>
                </c:pt>
                <c:pt idx="9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08-462E-99D6-6DAA0FF99DDD}"/>
            </c:ext>
          </c:extLst>
        </c:ser>
        <c:ser>
          <c:idx val="2"/>
          <c:order val="2"/>
          <c:tx>
            <c:strRef>
              <c:f>'ingreso '!$F$2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'!$C$3:$C$12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AFEP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'ingreso '!$F$3:$F$12</c:f>
              <c:numCache>
                <c:formatCode>General</c:formatCode>
                <c:ptCount val="10"/>
                <c:pt idx="0">
                  <c:v>57</c:v>
                </c:pt>
                <c:pt idx="1">
                  <c:v>76</c:v>
                </c:pt>
                <c:pt idx="2">
                  <c:v>150</c:v>
                </c:pt>
                <c:pt idx="3">
                  <c:v>29</c:v>
                </c:pt>
                <c:pt idx="4">
                  <c:v>29</c:v>
                </c:pt>
                <c:pt idx="5">
                  <c:v>50</c:v>
                </c:pt>
                <c:pt idx="6">
                  <c:v>36</c:v>
                </c:pt>
                <c:pt idx="7">
                  <c:v>42</c:v>
                </c:pt>
                <c:pt idx="8">
                  <c:v>204</c:v>
                </c:pt>
                <c:pt idx="9">
                  <c:v>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08-462E-99D6-6DAA0FF99DDD}"/>
            </c:ext>
          </c:extLst>
        </c:ser>
        <c:ser>
          <c:idx val="3"/>
          <c:order val="3"/>
          <c:tx>
            <c:strRef>
              <c:f>'ingreso '!$G$2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'!$C$3:$C$12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AFEP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'ingreso '!$G$3:$G$12</c:f>
              <c:numCache>
                <c:formatCode>General</c:formatCode>
                <c:ptCount val="10"/>
                <c:pt idx="0">
                  <c:v>64</c:v>
                </c:pt>
                <c:pt idx="1">
                  <c:v>64</c:v>
                </c:pt>
                <c:pt idx="2">
                  <c:v>167</c:v>
                </c:pt>
                <c:pt idx="3">
                  <c:v>93</c:v>
                </c:pt>
                <c:pt idx="4">
                  <c:v>25</c:v>
                </c:pt>
                <c:pt idx="5">
                  <c:v>30</c:v>
                </c:pt>
                <c:pt idx="6">
                  <c:v>53</c:v>
                </c:pt>
                <c:pt idx="7">
                  <c:v>40</c:v>
                </c:pt>
                <c:pt idx="8">
                  <c:v>207</c:v>
                </c:pt>
                <c:pt idx="9">
                  <c:v>120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08-462E-99D6-6DAA0FF99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968672"/>
        <c:axId val="551967040"/>
      </c:barChart>
      <c:catAx>
        <c:axId val="55196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1967040"/>
        <c:crosses val="autoZero"/>
        <c:auto val="1"/>
        <c:lblAlgn val="ctr"/>
        <c:lblOffset val="100"/>
        <c:noMultiLvlLbl val="0"/>
      </c:catAx>
      <c:valAx>
        <c:axId val="55196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196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'promedio cuatri aprov'!$B$14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'promedio cuatri aprov'!$B$15:$B$22</c:f>
              <c:numCache>
                <c:formatCode>General</c:formatCode>
                <c:ptCount val="8"/>
                <c:pt idx="0">
                  <c:v>8.69</c:v>
                </c:pt>
                <c:pt idx="1">
                  <c:v>8.27</c:v>
                </c:pt>
                <c:pt idx="2">
                  <c:v>9.1300000000000008</c:v>
                </c:pt>
                <c:pt idx="3">
                  <c:v>8.6</c:v>
                </c:pt>
                <c:pt idx="4">
                  <c:v>9.1199999999999992</c:v>
                </c:pt>
                <c:pt idx="5">
                  <c:v>8.84</c:v>
                </c:pt>
                <c:pt idx="6">
                  <c:v>9.24</c:v>
                </c:pt>
                <c:pt idx="7">
                  <c:v>9.44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61-4AA0-AABF-90825630708E}"/>
            </c:ext>
          </c:extLst>
        </c:ser>
        <c:ser>
          <c:idx val="1"/>
          <c:order val="1"/>
          <c:tx>
            <c:strRef>
              <c:f>'promedio cuatri aprov'!$C$14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'promedio cuatri aprov'!$C$15:$C$22</c:f>
              <c:numCache>
                <c:formatCode>General</c:formatCode>
                <c:ptCount val="8"/>
                <c:pt idx="0">
                  <c:v>8.57</c:v>
                </c:pt>
                <c:pt idx="1">
                  <c:v>8.5</c:v>
                </c:pt>
                <c:pt idx="2">
                  <c:v>9.11</c:v>
                </c:pt>
                <c:pt idx="3">
                  <c:v>8.84</c:v>
                </c:pt>
                <c:pt idx="4">
                  <c:v>9.1300000000000008</c:v>
                </c:pt>
                <c:pt idx="5">
                  <c:v>8.98</c:v>
                </c:pt>
                <c:pt idx="6">
                  <c:v>9.23</c:v>
                </c:pt>
                <c:pt idx="7">
                  <c:v>9.33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61-4AA0-AABF-90825630708E}"/>
            </c:ext>
          </c:extLst>
        </c:ser>
        <c:ser>
          <c:idx val="2"/>
          <c:order val="2"/>
          <c:tx>
            <c:strRef>
              <c:f>'promedio cuatri aprov'!$D$14</c:f>
              <c:strCache>
                <c:ptCount val="1"/>
                <c:pt idx="0">
                  <c:v>Ene-Abr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'promedio cuatri aprov'!$D$15:$D$22</c:f>
              <c:numCache>
                <c:formatCode>General</c:formatCode>
                <c:ptCount val="8"/>
                <c:pt idx="0">
                  <c:v>8.67</c:v>
                </c:pt>
                <c:pt idx="1">
                  <c:v>8.3699999999999992</c:v>
                </c:pt>
                <c:pt idx="2">
                  <c:v>9.02</c:v>
                </c:pt>
                <c:pt idx="3">
                  <c:v>9.0500000000000007</c:v>
                </c:pt>
                <c:pt idx="4">
                  <c:v>8.5</c:v>
                </c:pt>
                <c:pt idx="5">
                  <c:v>8.8800000000000008</c:v>
                </c:pt>
                <c:pt idx="6">
                  <c:v>9.3000000000000007</c:v>
                </c:pt>
                <c:pt idx="7">
                  <c:v>9.2899999999999991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61-4AA0-AABF-90825630708E}"/>
            </c:ext>
          </c:extLst>
        </c:ser>
        <c:ser>
          <c:idx val="3"/>
          <c:order val="3"/>
          <c:tx>
            <c:strRef>
              <c:f>'promedio cuatri aprov'!$E$14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'promedio cuatri aprov'!$E$15:$E$22</c:f>
              <c:numCache>
                <c:formatCode>General</c:formatCode>
                <c:ptCount val="8"/>
                <c:pt idx="0">
                  <c:v>8.39</c:v>
                </c:pt>
                <c:pt idx="1">
                  <c:v>8.44</c:v>
                </c:pt>
                <c:pt idx="2">
                  <c:v>9.06</c:v>
                </c:pt>
                <c:pt idx="3">
                  <c:v>8.7100000000000009</c:v>
                </c:pt>
                <c:pt idx="4">
                  <c:v>8.99</c:v>
                </c:pt>
                <c:pt idx="5">
                  <c:v>9.35</c:v>
                </c:pt>
                <c:pt idx="6">
                  <c:v>9.1999999999999993</c:v>
                </c:pt>
                <c:pt idx="7">
                  <c:v>9.27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161-4AA0-AABF-9082563070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759424"/>
        <c:axId val="798307184"/>
      </c:barChart>
      <c:catAx>
        <c:axId val="7477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307184"/>
        <c:crosses val="autoZero"/>
        <c:auto val="1"/>
        <c:lblAlgn val="ctr"/>
        <c:lblOffset val="100"/>
        <c:noMultiLvlLbl val="0"/>
      </c:catAx>
      <c:valAx>
        <c:axId val="7983071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5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'eficiencia terminal'!$B$2</c:f>
              <c:strCache>
                <c:ptCount val="1"/>
                <c:pt idx="0">
                  <c:v>Sep 2018-Ago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 (Área desarrollo de software multiplataforma)</c:v>
                </c:pt>
              </c:strCache>
            </c:strRef>
          </c:cat>
          <c:val>
            <c:numRef>
              <c:f>'eficiencia terminal'!$B$3:$B$12</c:f>
              <c:numCache>
                <c:formatCode>General</c:formatCode>
                <c:ptCount val="10"/>
                <c:pt idx="0">
                  <c:v>29.49</c:v>
                </c:pt>
                <c:pt idx="1">
                  <c:v>36.729999999999997</c:v>
                </c:pt>
                <c:pt idx="2">
                  <c:v>40.119999999999997</c:v>
                </c:pt>
                <c:pt idx="3">
                  <c:v>63.21</c:v>
                </c:pt>
                <c:pt idx="4">
                  <c:v>76.67</c:v>
                </c:pt>
                <c:pt idx="5">
                  <c:v>68.180000000000007</c:v>
                </c:pt>
                <c:pt idx="6">
                  <c:v>46.34</c:v>
                </c:pt>
                <c:pt idx="7">
                  <c:v>53.33</c:v>
                </c:pt>
                <c:pt idx="8">
                  <c:v>56.94</c:v>
                </c:pt>
                <c:pt idx="9">
                  <c:v>47.71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88-4FEF-810A-F2B776901209}"/>
            </c:ext>
          </c:extLst>
        </c:ser>
        <c:ser>
          <c:idx val="1"/>
          <c:order val="1"/>
          <c:tx>
            <c:strRef>
              <c:f>'eficiencia terminal'!$C$2</c:f>
              <c:strCache>
                <c:ptCount val="1"/>
                <c:pt idx="0">
                  <c:v>Sep 2019-Ago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 (Área desarrollo de software multiplataforma)</c:v>
                </c:pt>
              </c:strCache>
            </c:strRef>
          </c:cat>
          <c:val>
            <c:numRef>
              <c:f>'eficiencia terminal'!$C$3:$C$12</c:f>
              <c:numCache>
                <c:formatCode>General</c:formatCode>
                <c:ptCount val="10"/>
                <c:pt idx="0">
                  <c:v>41.46</c:v>
                </c:pt>
                <c:pt idx="1">
                  <c:v>35.229999999999997</c:v>
                </c:pt>
                <c:pt idx="2">
                  <c:v>53.73</c:v>
                </c:pt>
                <c:pt idx="3">
                  <c:v>55.21</c:v>
                </c:pt>
                <c:pt idx="4">
                  <c:v>55</c:v>
                </c:pt>
                <c:pt idx="5">
                  <c:v>57.38</c:v>
                </c:pt>
                <c:pt idx="6">
                  <c:v>52</c:v>
                </c:pt>
                <c:pt idx="7">
                  <c:v>52.38</c:v>
                </c:pt>
                <c:pt idx="8">
                  <c:v>59.82</c:v>
                </c:pt>
                <c:pt idx="9">
                  <c:v>50.57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B88-4FEF-810A-F2B776901209}"/>
            </c:ext>
          </c:extLst>
        </c:ser>
        <c:ser>
          <c:idx val="2"/>
          <c:order val="2"/>
          <c:tx>
            <c:strRef>
              <c:f>'eficiencia terminal'!$D$2</c:f>
              <c:strCache>
                <c:ptCount val="1"/>
                <c:pt idx="0">
                  <c:v>Sep 2020-Ago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 (Área desarrollo de software multiplataforma)</c:v>
                </c:pt>
              </c:strCache>
            </c:strRef>
          </c:cat>
          <c:val>
            <c:numRef>
              <c:f>'eficiencia terminal'!$D$3:$D$12</c:f>
              <c:numCache>
                <c:formatCode>General</c:formatCode>
                <c:ptCount val="10"/>
                <c:pt idx="0">
                  <c:v>28.89</c:v>
                </c:pt>
                <c:pt idx="1">
                  <c:v>21.05</c:v>
                </c:pt>
                <c:pt idx="2">
                  <c:v>55.88</c:v>
                </c:pt>
                <c:pt idx="3">
                  <c:v>47.42</c:v>
                </c:pt>
                <c:pt idx="4">
                  <c:v>51.72</c:v>
                </c:pt>
                <c:pt idx="5">
                  <c:v>58.49</c:v>
                </c:pt>
                <c:pt idx="6">
                  <c:v>52.78</c:v>
                </c:pt>
                <c:pt idx="7">
                  <c:v>47.5</c:v>
                </c:pt>
                <c:pt idx="8">
                  <c:v>36.51</c:v>
                </c:pt>
                <c:pt idx="9">
                  <c:v>55.91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B88-4FEF-810A-F2B776901209}"/>
            </c:ext>
          </c:extLst>
        </c:ser>
        <c:ser>
          <c:idx val="3"/>
          <c:order val="3"/>
          <c:tx>
            <c:strRef>
              <c:f>'eficiencia terminal'!$E$2</c:f>
              <c:strCache>
                <c:ptCount val="1"/>
                <c:pt idx="0">
                  <c:v>Sep 2021-Ago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 (Área desarrollo de software multiplataforma)</c:v>
                </c:pt>
              </c:strCache>
            </c:strRef>
          </c:cat>
          <c:val>
            <c:numRef>
              <c:f>'eficiencia terminal'!$E$3:$E$12</c:f>
              <c:numCache>
                <c:formatCode>General</c:formatCode>
                <c:ptCount val="10"/>
                <c:pt idx="0">
                  <c:v>31.58</c:v>
                </c:pt>
                <c:pt idx="1">
                  <c:v>26.79</c:v>
                </c:pt>
                <c:pt idx="2">
                  <c:v>56.02</c:v>
                </c:pt>
                <c:pt idx="3">
                  <c:v>59.76</c:v>
                </c:pt>
                <c:pt idx="4">
                  <c:v>60</c:v>
                </c:pt>
                <c:pt idx="5">
                  <c:v>43.14</c:v>
                </c:pt>
                <c:pt idx="6">
                  <c:v>51.06</c:v>
                </c:pt>
                <c:pt idx="7">
                  <c:v>49.09</c:v>
                </c:pt>
                <c:pt idx="8">
                  <c:v>55.41</c:v>
                </c:pt>
                <c:pt idx="9">
                  <c:v>60.2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B88-4FEF-810A-F2B776901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8300112"/>
        <c:axId val="798297936"/>
      </c:barChart>
      <c:catAx>
        <c:axId val="79830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297936"/>
        <c:crosses val="autoZero"/>
        <c:auto val="1"/>
        <c:lblAlgn val="ctr"/>
        <c:lblOffset val="100"/>
        <c:noMultiLvlLbl val="0"/>
      </c:catAx>
      <c:valAx>
        <c:axId val="798297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30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'eficiencia terminal'!$B$14</c:f>
              <c:strCache>
                <c:ptCount val="1"/>
                <c:pt idx="0">
                  <c:v>Sep 2018-Abr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terminal'!$A$15:$A$24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'eficiencia terminal'!$B$15:$B$24</c:f>
              <c:numCache>
                <c:formatCode>0.00</c:formatCode>
                <c:ptCount val="10"/>
                <c:pt idx="0">
                  <c:v>63.33</c:v>
                </c:pt>
                <c:pt idx="1">
                  <c:v>77.27</c:v>
                </c:pt>
                <c:pt idx="2">
                  <c:v>93.88</c:v>
                </c:pt>
                <c:pt idx="4">
                  <c:v>77.22</c:v>
                </c:pt>
                <c:pt idx="5">
                  <c:v>73.91</c:v>
                </c:pt>
                <c:pt idx="6">
                  <c:v>90.7</c:v>
                </c:pt>
                <c:pt idx="7">
                  <c:v>84.31</c:v>
                </c:pt>
                <c:pt idx="8">
                  <c:v>78.67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5E4-4E2C-9171-7725EE450E19}"/>
            </c:ext>
          </c:extLst>
        </c:ser>
        <c:ser>
          <c:idx val="1"/>
          <c:order val="1"/>
          <c:tx>
            <c:strRef>
              <c:f>'eficiencia terminal'!$C$14</c:f>
              <c:strCache>
                <c:ptCount val="1"/>
                <c:pt idx="0">
                  <c:v>Sep 2019-Abr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terminal'!$A$15:$A$24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'eficiencia terminal'!$C$15:$C$24</c:f>
              <c:numCache>
                <c:formatCode>0.00</c:formatCode>
                <c:ptCount val="10"/>
                <c:pt idx="0">
                  <c:v>44.83</c:v>
                </c:pt>
                <c:pt idx="1">
                  <c:v>70.180000000000007</c:v>
                </c:pt>
                <c:pt idx="2">
                  <c:v>94</c:v>
                </c:pt>
                <c:pt idx="4">
                  <c:v>81.319999999999993</c:v>
                </c:pt>
                <c:pt idx="5">
                  <c:v>70</c:v>
                </c:pt>
                <c:pt idx="6">
                  <c:v>86.44</c:v>
                </c:pt>
                <c:pt idx="7">
                  <c:v>83.78</c:v>
                </c:pt>
                <c:pt idx="8">
                  <c:v>80.56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5E4-4E2C-9171-7725EE450E19}"/>
            </c:ext>
          </c:extLst>
        </c:ser>
        <c:ser>
          <c:idx val="2"/>
          <c:order val="2"/>
          <c:tx>
            <c:strRef>
              <c:f>'eficiencia terminal'!$D$14</c:f>
              <c:strCache>
                <c:ptCount val="1"/>
                <c:pt idx="0">
                  <c:v>Sep 2020-Abr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terminal'!$A$15:$A$24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'eficiencia terminal'!$D$15:$D$24</c:f>
              <c:numCache>
                <c:formatCode>0.00</c:formatCode>
                <c:ptCount val="10"/>
                <c:pt idx="0">
                  <c:v>94.44</c:v>
                </c:pt>
                <c:pt idx="1">
                  <c:v>68.75</c:v>
                </c:pt>
                <c:pt idx="3">
                  <c:v>94.44</c:v>
                </c:pt>
                <c:pt idx="4">
                  <c:v>78.849999999999994</c:v>
                </c:pt>
                <c:pt idx="5">
                  <c:v>75.56</c:v>
                </c:pt>
                <c:pt idx="6">
                  <c:v>70.31</c:v>
                </c:pt>
                <c:pt idx="7">
                  <c:v>75.28</c:v>
                </c:pt>
                <c:pt idx="9">
                  <c:v>86.44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5E4-4E2C-9171-7725EE450E19}"/>
            </c:ext>
          </c:extLst>
        </c:ser>
        <c:ser>
          <c:idx val="3"/>
          <c:order val="3"/>
          <c:tx>
            <c:strRef>
              <c:f>'eficiencia terminal'!$E$14</c:f>
              <c:strCache>
                <c:ptCount val="1"/>
                <c:pt idx="0">
                  <c:v>Sep 2021-Abr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'eficiencia terminal'!$A$15:$A$24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'eficiencia terminal'!$E$15:$E$24</c:f>
              <c:numCache>
                <c:formatCode>0.00</c:formatCode>
                <c:ptCount val="10"/>
                <c:pt idx="0">
                  <c:v>65.22</c:v>
                </c:pt>
                <c:pt idx="1">
                  <c:v>58.97</c:v>
                </c:pt>
                <c:pt idx="3">
                  <c:v>95.06</c:v>
                </c:pt>
                <c:pt idx="4">
                  <c:v>91.03</c:v>
                </c:pt>
                <c:pt idx="5">
                  <c:v>82.76</c:v>
                </c:pt>
                <c:pt idx="6">
                  <c:v>83.67</c:v>
                </c:pt>
                <c:pt idx="7">
                  <c:v>70.510000000000005</c:v>
                </c:pt>
                <c:pt idx="9">
                  <c:v>71.430000000000007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5E4-4E2C-9171-7725EE450E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306096"/>
        <c:axId val="798306640"/>
      </c:barChart>
      <c:catAx>
        <c:axId val="798306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306640"/>
        <c:crosses val="autoZero"/>
        <c:auto val="1"/>
        <c:lblAlgn val="ctr"/>
        <c:lblOffset val="100"/>
        <c:noMultiLvlLbl val="0"/>
      </c:catAx>
      <c:valAx>
        <c:axId val="798306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30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'promedio de egreso'!$B$2</c:f>
              <c:strCache>
                <c:ptCount val="1"/>
                <c:pt idx="0">
                  <c:v>Sep 2018-Ago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_);\(#,##0\)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'promedio de egreso'!$B$3:$B$12</c:f>
              <c:numCache>
                <c:formatCode>General</c:formatCode>
                <c:ptCount val="10"/>
                <c:pt idx="0">
                  <c:v>8.8699999999999992</c:v>
                </c:pt>
                <c:pt idx="1">
                  <c:v>8.84</c:v>
                </c:pt>
                <c:pt idx="2">
                  <c:v>9.02</c:v>
                </c:pt>
                <c:pt idx="3">
                  <c:v>8.89</c:v>
                </c:pt>
                <c:pt idx="4">
                  <c:v>9</c:v>
                </c:pt>
                <c:pt idx="5">
                  <c:v>9.0500000000000007</c:v>
                </c:pt>
                <c:pt idx="6">
                  <c:v>8.91</c:v>
                </c:pt>
                <c:pt idx="7">
                  <c:v>8.8699999999999992</c:v>
                </c:pt>
                <c:pt idx="8">
                  <c:v>8.92</c:v>
                </c:pt>
                <c:pt idx="9">
                  <c:v>8.9700000000000006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A59-4817-90F6-C8A9B14E9164}"/>
            </c:ext>
          </c:extLst>
        </c:ser>
        <c:ser>
          <c:idx val="1"/>
          <c:order val="1"/>
          <c:tx>
            <c:strRef>
              <c:f>'promedio de egreso'!$C$2</c:f>
              <c:strCache>
                <c:ptCount val="1"/>
                <c:pt idx="0">
                  <c:v>Sep 2019-Ago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'promedio de egreso'!$C$3:$C$12</c:f>
              <c:numCache>
                <c:formatCode>General</c:formatCode>
                <c:ptCount val="10"/>
                <c:pt idx="0">
                  <c:v>8.76</c:v>
                </c:pt>
                <c:pt idx="1">
                  <c:v>8.7799999999999994</c:v>
                </c:pt>
                <c:pt idx="2">
                  <c:v>9.24</c:v>
                </c:pt>
                <c:pt idx="3">
                  <c:v>9.23</c:v>
                </c:pt>
                <c:pt idx="4">
                  <c:v>9.1</c:v>
                </c:pt>
                <c:pt idx="5">
                  <c:v>9.0500000000000007</c:v>
                </c:pt>
                <c:pt idx="6">
                  <c:v>9.14</c:v>
                </c:pt>
                <c:pt idx="7">
                  <c:v>8.98</c:v>
                </c:pt>
                <c:pt idx="8">
                  <c:v>9.1199999999999992</c:v>
                </c:pt>
                <c:pt idx="9">
                  <c:v>9.16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A59-4817-90F6-C8A9B14E9164}"/>
            </c:ext>
          </c:extLst>
        </c:ser>
        <c:ser>
          <c:idx val="2"/>
          <c:order val="2"/>
          <c:tx>
            <c:strRef>
              <c:f>'promedio de egreso'!$D$2</c:f>
              <c:strCache>
                <c:ptCount val="1"/>
                <c:pt idx="0">
                  <c:v>Sep 2020-Ago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'promedio de egreso'!$D$3:$D$12</c:f>
              <c:numCache>
                <c:formatCode>General</c:formatCode>
                <c:ptCount val="10"/>
                <c:pt idx="0">
                  <c:v>8.76</c:v>
                </c:pt>
                <c:pt idx="1">
                  <c:v>9.01</c:v>
                </c:pt>
                <c:pt idx="2">
                  <c:v>9.34</c:v>
                </c:pt>
                <c:pt idx="3">
                  <c:v>9.35</c:v>
                </c:pt>
                <c:pt idx="4">
                  <c:v>9.33</c:v>
                </c:pt>
                <c:pt idx="5">
                  <c:v>9.2100000000000009</c:v>
                </c:pt>
                <c:pt idx="6">
                  <c:v>8.9600000000000009</c:v>
                </c:pt>
                <c:pt idx="7">
                  <c:v>9.18</c:v>
                </c:pt>
                <c:pt idx="8">
                  <c:v>9.06</c:v>
                </c:pt>
                <c:pt idx="9">
                  <c:v>9.2100000000000009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A59-4817-90F6-C8A9B14E9164}"/>
            </c:ext>
          </c:extLst>
        </c:ser>
        <c:ser>
          <c:idx val="3"/>
          <c:order val="3"/>
          <c:tx>
            <c:strRef>
              <c:f>'promedio de egreso'!$E$2</c:f>
              <c:strCache>
                <c:ptCount val="1"/>
                <c:pt idx="0">
                  <c:v>Sep 2021-Ago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y Comunicación</c:v>
                </c:pt>
              </c:strCache>
            </c:strRef>
          </c:cat>
          <c:val>
            <c:numRef>
              <c:f>'promedio de egreso'!$E$3:$E$12</c:f>
              <c:numCache>
                <c:formatCode>General</c:formatCode>
                <c:ptCount val="10"/>
                <c:pt idx="0">
                  <c:v>8.7200000000000006</c:v>
                </c:pt>
                <c:pt idx="1">
                  <c:v>9.11</c:v>
                </c:pt>
                <c:pt idx="2">
                  <c:v>9.2899999999999991</c:v>
                </c:pt>
                <c:pt idx="3">
                  <c:v>9.14</c:v>
                </c:pt>
                <c:pt idx="4">
                  <c:v>9.2899999999999991</c:v>
                </c:pt>
                <c:pt idx="5">
                  <c:v>9.02</c:v>
                </c:pt>
                <c:pt idx="6">
                  <c:v>9.11</c:v>
                </c:pt>
                <c:pt idx="7">
                  <c:v>9.08</c:v>
                </c:pt>
                <c:pt idx="8">
                  <c:v>9.01</c:v>
                </c:pt>
                <c:pt idx="9">
                  <c:v>9.17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7A59-4817-90F6-C8A9B14E9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8305008"/>
        <c:axId val="798305552"/>
      </c:barChart>
      <c:catAx>
        <c:axId val="79830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305552"/>
        <c:crosses val="autoZero"/>
        <c:auto val="1"/>
        <c:lblAlgn val="ctr"/>
        <c:lblOffset val="100"/>
        <c:noMultiLvlLbl val="0"/>
      </c:catAx>
      <c:valAx>
        <c:axId val="7983055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305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'promedio de egreso'!$B$15</c:f>
              <c:strCache>
                <c:ptCount val="1"/>
                <c:pt idx="0">
                  <c:v>Sep 2018-Abr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egreso'!$A$16:$A$25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'promedio de egreso'!$B$16:$B$25</c:f>
              <c:numCache>
                <c:formatCode>General</c:formatCode>
                <c:ptCount val="10"/>
                <c:pt idx="0">
                  <c:v>8.89</c:v>
                </c:pt>
                <c:pt idx="1">
                  <c:v>8.64</c:v>
                </c:pt>
                <c:pt idx="2">
                  <c:v>9.18</c:v>
                </c:pt>
                <c:pt idx="4">
                  <c:v>9.17</c:v>
                </c:pt>
                <c:pt idx="5">
                  <c:v>9.01</c:v>
                </c:pt>
                <c:pt idx="6">
                  <c:v>9.01</c:v>
                </c:pt>
                <c:pt idx="7">
                  <c:v>9</c:v>
                </c:pt>
                <c:pt idx="8">
                  <c:v>9.01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00-487D-AE6F-AE7B39479D43}"/>
            </c:ext>
          </c:extLst>
        </c:ser>
        <c:ser>
          <c:idx val="1"/>
          <c:order val="1"/>
          <c:tx>
            <c:strRef>
              <c:f>'promedio de egreso'!$C$15</c:f>
              <c:strCache>
                <c:ptCount val="1"/>
                <c:pt idx="0">
                  <c:v>Sep 2019-Abr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egreso'!$A$16:$A$25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'promedio de egreso'!$C$16:$C$25</c:f>
              <c:numCache>
                <c:formatCode>General</c:formatCode>
                <c:ptCount val="10"/>
                <c:pt idx="0">
                  <c:v>8.82</c:v>
                </c:pt>
                <c:pt idx="1">
                  <c:v>8.74</c:v>
                </c:pt>
                <c:pt idx="2">
                  <c:v>9.3800000000000008</c:v>
                </c:pt>
                <c:pt idx="4">
                  <c:v>9.2200000000000006</c:v>
                </c:pt>
                <c:pt idx="5">
                  <c:v>8.93</c:v>
                </c:pt>
                <c:pt idx="6">
                  <c:v>9.02</c:v>
                </c:pt>
                <c:pt idx="7">
                  <c:v>9.2200000000000006</c:v>
                </c:pt>
                <c:pt idx="8">
                  <c:v>9.15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00-487D-AE6F-AE7B39479D43}"/>
            </c:ext>
          </c:extLst>
        </c:ser>
        <c:ser>
          <c:idx val="2"/>
          <c:order val="2"/>
          <c:tx>
            <c:strRef>
              <c:f>'promedio de egreso'!$D$15</c:f>
              <c:strCache>
                <c:ptCount val="1"/>
                <c:pt idx="0">
                  <c:v>Sep 2020-Abr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egreso'!$A$16:$A$25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'promedio de egreso'!$D$16:$D$25</c:f>
              <c:numCache>
                <c:formatCode>General</c:formatCode>
                <c:ptCount val="10"/>
                <c:pt idx="0">
                  <c:v>8.94</c:v>
                </c:pt>
                <c:pt idx="1">
                  <c:v>8.69</c:v>
                </c:pt>
                <c:pt idx="3">
                  <c:v>9.3800000000000008</c:v>
                </c:pt>
                <c:pt idx="4">
                  <c:v>9.2799999999999994</c:v>
                </c:pt>
                <c:pt idx="5">
                  <c:v>9.06</c:v>
                </c:pt>
                <c:pt idx="6">
                  <c:v>9.16</c:v>
                </c:pt>
                <c:pt idx="7">
                  <c:v>9.1</c:v>
                </c:pt>
                <c:pt idx="9">
                  <c:v>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D00-487D-AE6F-AE7B39479D43}"/>
            </c:ext>
          </c:extLst>
        </c:ser>
        <c:ser>
          <c:idx val="3"/>
          <c:order val="3"/>
          <c:tx>
            <c:strRef>
              <c:f>'promedio de egreso'!$E$15</c:f>
              <c:strCache>
                <c:ptCount val="1"/>
                <c:pt idx="0">
                  <c:v>Sep 2021-Abr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de egreso'!$A$16:$A$25</c:f>
              <c:strCache>
                <c:ptCount val="10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Gestión de Negocios y  Proyectos</c:v>
                </c:pt>
                <c:pt idx="4">
                  <c:v>Mecatrónica</c:v>
                </c:pt>
                <c:pt idx="5">
                  <c:v>Energías Renovables</c:v>
                </c:pt>
                <c:pt idx="6">
                  <c:v>Desarrollo Turístico Sustentable</c:v>
                </c:pt>
                <c:pt idx="7">
                  <c:v>Gastronomía</c:v>
                </c:pt>
                <c:pt idx="8">
                  <c:v>Tecnologías de la Información y Comunicación</c:v>
                </c:pt>
                <c:pt idx="9">
                  <c:v>Desarrollo y Gestión de Software</c:v>
                </c:pt>
              </c:strCache>
            </c:strRef>
          </c:cat>
          <c:val>
            <c:numRef>
              <c:f>'promedio de egreso'!$E$16:$E$25</c:f>
              <c:numCache>
                <c:formatCode>General</c:formatCode>
                <c:ptCount val="10"/>
                <c:pt idx="0">
                  <c:v>8.7100000000000009</c:v>
                </c:pt>
                <c:pt idx="1">
                  <c:v>8.51</c:v>
                </c:pt>
                <c:pt idx="3">
                  <c:v>9.33</c:v>
                </c:pt>
                <c:pt idx="4">
                  <c:v>9.2200000000000006</c:v>
                </c:pt>
                <c:pt idx="5">
                  <c:v>8.86</c:v>
                </c:pt>
                <c:pt idx="6">
                  <c:v>8.91</c:v>
                </c:pt>
                <c:pt idx="7">
                  <c:v>9.2100000000000009</c:v>
                </c:pt>
                <c:pt idx="9">
                  <c:v>9.32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00-487D-AE6F-AE7B39479D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309360"/>
        <c:axId val="798303376"/>
      </c:barChart>
      <c:catAx>
        <c:axId val="798309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303376"/>
        <c:crosses val="autoZero"/>
        <c:auto val="1"/>
        <c:lblAlgn val="ctr"/>
        <c:lblOffset val="100"/>
        <c:noMultiLvlLbl val="0"/>
      </c:catAx>
      <c:valAx>
        <c:axId val="79830337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30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ptc perfil'!$B$2</c:f>
              <c:strCache>
                <c:ptCount val="1"/>
                <c:pt idx="0">
                  <c:v>nov-19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perfil'!$A$3:$A$10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de Desarrollo Turístico</c:v>
                </c:pt>
                <c:pt idx="6">
                  <c:v>Gastronomía</c:v>
                </c:pt>
                <c:pt idx="7">
                  <c:v>Tecnologías de la Información </c:v>
                </c:pt>
              </c:strCache>
            </c:strRef>
          </c:cat>
          <c:val>
            <c:numRef>
              <c:f>'porcentaje ptc perfil'!$B$3:$B$10</c:f>
              <c:numCache>
                <c:formatCode>General</c:formatCode>
                <c:ptCount val="8"/>
                <c:pt idx="0">
                  <c:v>100</c:v>
                </c:pt>
                <c:pt idx="1">
                  <c:v>33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80</c:v>
                </c:pt>
                <c:pt idx="6">
                  <c:v>33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75-4603-92A0-3883E20BFE74}"/>
            </c:ext>
          </c:extLst>
        </c:ser>
        <c:ser>
          <c:idx val="1"/>
          <c:order val="1"/>
          <c:tx>
            <c:strRef>
              <c:f>'porcentaje ptc perfil'!$C$2</c:f>
              <c:strCache>
                <c:ptCount val="1"/>
                <c:pt idx="0">
                  <c:v>nov-20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perfil'!$A$3:$A$10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de Desarrollo Turístico</c:v>
                </c:pt>
                <c:pt idx="6">
                  <c:v>Gastronomía</c:v>
                </c:pt>
                <c:pt idx="7">
                  <c:v>Tecnologías de la Información </c:v>
                </c:pt>
              </c:strCache>
            </c:strRef>
          </c:cat>
          <c:val>
            <c:numRef>
              <c:f>'porcentaje ptc perfil'!$C$3:$C$10</c:f>
              <c:numCache>
                <c:formatCode>General</c:formatCode>
                <c:ptCount val="8"/>
                <c:pt idx="0">
                  <c:v>100</c:v>
                </c:pt>
                <c:pt idx="1">
                  <c:v>0</c:v>
                </c:pt>
                <c:pt idx="2">
                  <c:v>100</c:v>
                </c:pt>
                <c:pt idx="3">
                  <c:v>0</c:v>
                </c:pt>
                <c:pt idx="4">
                  <c:v>100</c:v>
                </c:pt>
                <c:pt idx="5">
                  <c:v>80</c:v>
                </c:pt>
                <c:pt idx="6">
                  <c:v>67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75-4603-92A0-3883E20BFE74}"/>
            </c:ext>
          </c:extLst>
        </c:ser>
        <c:ser>
          <c:idx val="2"/>
          <c:order val="2"/>
          <c:tx>
            <c:strRef>
              <c:f>'porcentaje ptc perfil'!$D$2</c:f>
              <c:strCache>
                <c:ptCount val="1"/>
                <c:pt idx="0">
                  <c:v>nov-21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perfil'!$A$3:$A$10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de Desarrollo Turístico</c:v>
                </c:pt>
                <c:pt idx="6">
                  <c:v>Gastronomía</c:v>
                </c:pt>
                <c:pt idx="7">
                  <c:v>Tecnologías de la Información </c:v>
                </c:pt>
              </c:strCache>
            </c:strRef>
          </c:cat>
          <c:val>
            <c:numRef>
              <c:f>'porcentaje ptc perfil'!$D$3:$D$10</c:f>
              <c:numCache>
                <c:formatCode>General</c:formatCode>
                <c:ptCount val="8"/>
                <c:pt idx="0">
                  <c:v>60</c:v>
                </c:pt>
                <c:pt idx="1">
                  <c:v>33</c:v>
                </c:pt>
                <c:pt idx="2">
                  <c:v>57.14</c:v>
                </c:pt>
                <c:pt idx="3">
                  <c:v>0</c:v>
                </c:pt>
                <c:pt idx="4">
                  <c:v>67</c:v>
                </c:pt>
                <c:pt idx="5">
                  <c:v>40</c:v>
                </c:pt>
                <c:pt idx="6">
                  <c:v>40</c:v>
                </c:pt>
                <c:pt idx="7">
                  <c:v>85.71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175-4603-92A0-3883E20BFE74}"/>
            </c:ext>
          </c:extLst>
        </c:ser>
        <c:ser>
          <c:idx val="3"/>
          <c:order val="3"/>
          <c:tx>
            <c:strRef>
              <c:f>'porcentaje ptc perfil'!$E$2</c:f>
              <c:strCache>
                <c:ptCount val="1"/>
                <c:pt idx="0">
                  <c:v>nov-22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perfil'!$A$3:$A$10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de Desarrollo Turístico</c:v>
                </c:pt>
                <c:pt idx="6">
                  <c:v>Gastronomía</c:v>
                </c:pt>
                <c:pt idx="7">
                  <c:v>Tecnologías de la Información </c:v>
                </c:pt>
              </c:strCache>
            </c:strRef>
          </c:cat>
          <c:val>
            <c:numRef>
              <c:f>'porcentaje ptc perfil'!$E$3:$E$10</c:f>
              <c:numCache>
                <c:formatCode>General</c:formatCode>
                <c:ptCount val="8"/>
                <c:pt idx="0">
                  <c:v>60</c:v>
                </c:pt>
                <c:pt idx="1">
                  <c:v>34</c:v>
                </c:pt>
                <c:pt idx="2">
                  <c:v>57.1</c:v>
                </c:pt>
                <c:pt idx="3">
                  <c:v>0</c:v>
                </c:pt>
                <c:pt idx="4">
                  <c:v>67</c:v>
                </c:pt>
                <c:pt idx="5">
                  <c:v>40</c:v>
                </c:pt>
                <c:pt idx="6">
                  <c:v>40</c:v>
                </c:pt>
                <c:pt idx="7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175-4603-92A0-3883E20BFE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98299024"/>
        <c:axId val="798299568"/>
      </c:barChart>
      <c:catAx>
        <c:axId val="79829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299568"/>
        <c:crosses val="autoZero"/>
        <c:auto val="1"/>
        <c:lblAlgn val="ctr"/>
        <c:lblOffset val="100"/>
        <c:noMultiLvlLbl val="0"/>
      </c:catAx>
      <c:valAx>
        <c:axId val="79829956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29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'planes estudio actualizado'!$A$3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E70-4C4E-88D6-F47D4B40737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E70-4C4E-88D6-F47D4B40737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E70-4C4E-88D6-F47D4B4073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'planes estudio actualizado'!$B$2:$E$2</c:f>
              <c:strCache>
                <c:ptCount val="4"/>
                <c:pt idx="0">
                  <c:v>Sep-Dic 2020</c:v>
                </c:pt>
                <c:pt idx="1">
                  <c:v>Sep-Dic 2021</c:v>
                </c:pt>
                <c:pt idx="2">
                  <c:v>Sep-Dic 2022</c:v>
                </c:pt>
                <c:pt idx="3">
                  <c:v>Sep-Dic 2023</c:v>
                </c:pt>
              </c:strCache>
            </c:strRef>
          </c:cat>
          <c:val>
            <c:numRef>
              <c:f>'planes estudio actualizado'!$B$3:$E$3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E70-4C4E-88D6-F47D4B407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308272"/>
        <c:axId val="798294128"/>
      </c:barChart>
      <c:catAx>
        <c:axId val="798308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294128"/>
        <c:crosses val="autoZero"/>
        <c:auto val="1"/>
        <c:lblAlgn val="ctr"/>
        <c:lblOffset val="100"/>
        <c:noMultiLvlLbl val="0"/>
      </c:catAx>
      <c:valAx>
        <c:axId val="79829412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308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'planes estudio actualizado'!$A$11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C8B-46CD-B160-1AD8B89EEE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C8B-46CD-B160-1AD8B89EEE7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C8B-46CD-B160-1AD8B89EEE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'planes estudio actualizado'!$B$10:$E$10</c:f>
              <c:strCache>
                <c:ptCount val="4"/>
                <c:pt idx="0">
                  <c:v>Sep-Dic 2020</c:v>
                </c:pt>
                <c:pt idx="1">
                  <c:v>Sep-Dic 2021</c:v>
                </c:pt>
                <c:pt idx="2">
                  <c:v>Sep-Dic 2022</c:v>
                </c:pt>
                <c:pt idx="3">
                  <c:v>Sep-Dic 2023</c:v>
                </c:pt>
              </c:strCache>
            </c:strRef>
          </c:cat>
          <c:val>
            <c:numRef>
              <c:f>'planes estudio actualizado'!$B$11:$E$11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C8B-46CD-B160-1AD8B89EE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98296848"/>
        <c:axId val="798297392"/>
      </c:barChart>
      <c:catAx>
        <c:axId val="79829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297392"/>
        <c:crosses val="autoZero"/>
        <c:auto val="1"/>
        <c:lblAlgn val="ctr"/>
        <c:lblOffset val="100"/>
        <c:noMultiLvlLbl val="0"/>
      </c:catAx>
      <c:valAx>
        <c:axId val="79829739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98296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PTC adecuada distrib'!$A$3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E7A-4A1E-AED1-1757498B53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E7A-4A1E-AED1-1757498B534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E7A-4A1E-AED1-1757498B53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PTC adecuada distrib'!$B$2:$E$2</c:f>
              <c:strCache>
                <c:ptCount val="4"/>
                <c:pt idx="0">
                  <c:v>May-Ago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May-Ago 2023</c:v>
                </c:pt>
              </c:strCache>
            </c:strRef>
          </c:cat>
          <c:val>
            <c:numRef>
              <c:f>'porcentaje PTC adecuada distrib'!$B$3:$E$3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E7A-4A1E-AED1-1757498B53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427664"/>
        <c:axId val="803428208"/>
      </c:barChart>
      <c:catAx>
        <c:axId val="80342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28208"/>
        <c:crosses val="autoZero"/>
        <c:auto val="1"/>
        <c:lblAlgn val="ctr"/>
        <c:lblOffset val="100"/>
        <c:noMultiLvlLbl val="0"/>
      </c:catAx>
      <c:valAx>
        <c:axId val="8034282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27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PA adecuada distribu'!$A$4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DDF-4FFF-81A8-60DA6B334625}"/>
              </c:ext>
            </c:extLst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DDF-4FFF-81A8-60DA6B334625}"/>
              </c:ext>
            </c:extLst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DDF-4FFF-81A8-60DA6B3346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PA adecuada distribu'!$B$3:$E$3</c:f>
              <c:strCache>
                <c:ptCount val="4"/>
                <c:pt idx="0">
                  <c:v>May-Ago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May-Ago 2023</c:v>
                </c:pt>
              </c:strCache>
            </c:strRef>
          </c:cat>
          <c:val>
            <c:numRef>
              <c:f>'porcentaje PA adecuada distribu'!$B$4:$E$4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DDF-4FFF-81A8-60DA6B3346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437456"/>
        <c:axId val="803428752"/>
      </c:barChart>
      <c:catAx>
        <c:axId val="80343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28752"/>
        <c:crosses val="autoZero"/>
        <c:auto val="1"/>
        <c:lblAlgn val="ctr"/>
        <c:lblOffset val="100"/>
        <c:noMultiLvlLbl val="0"/>
      </c:catAx>
      <c:valAx>
        <c:axId val="803428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3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'ingreso '!$D$15</c:f>
              <c:strCache>
                <c:ptCount val="1"/>
                <c:pt idx="0">
                  <c:v>Sep-Dic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'!$C$16:$C$23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y Desarrollo Turístico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'!$D$16:$D$23</c:f>
              <c:numCache>
                <c:formatCode>General</c:formatCode>
                <c:ptCount val="8"/>
                <c:pt idx="0">
                  <c:v>41</c:v>
                </c:pt>
                <c:pt idx="1">
                  <c:v>46</c:v>
                </c:pt>
                <c:pt idx="2">
                  <c:v>72</c:v>
                </c:pt>
                <c:pt idx="3">
                  <c:v>102</c:v>
                </c:pt>
                <c:pt idx="4">
                  <c:v>65</c:v>
                </c:pt>
                <c:pt idx="5">
                  <c:v>64</c:v>
                </c:pt>
                <c:pt idx="6">
                  <c:v>90</c:v>
                </c:pt>
                <c:pt idx="7">
                  <c:v>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C8A-40BF-AA38-5F0E295B5C7A}"/>
            </c:ext>
          </c:extLst>
        </c:ser>
        <c:ser>
          <c:idx val="1"/>
          <c:order val="1"/>
          <c:tx>
            <c:strRef>
              <c:f>'ingreso '!$E$15</c:f>
              <c:strCache>
                <c:ptCount val="1"/>
                <c:pt idx="0">
                  <c:v>Sep-Dic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'!$C$16:$C$23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y Desarrollo Turístico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'!$E$16:$E$23</c:f>
              <c:numCache>
                <c:formatCode>General</c:formatCode>
                <c:ptCount val="8"/>
                <c:pt idx="0">
                  <c:v>23</c:v>
                </c:pt>
                <c:pt idx="1">
                  <c:v>39</c:v>
                </c:pt>
                <c:pt idx="2">
                  <c:v>81</c:v>
                </c:pt>
                <c:pt idx="3">
                  <c:v>78</c:v>
                </c:pt>
                <c:pt idx="4">
                  <c:v>29</c:v>
                </c:pt>
                <c:pt idx="5">
                  <c:v>49</c:v>
                </c:pt>
                <c:pt idx="6">
                  <c:v>78</c:v>
                </c:pt>
                <c:pt idx="7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C8A-40BF-AA38-5F0E295B5C7A}"/>
            </c:ext>
          </c:extLst>
        </c:ser>
        <c:ser>
          <c:idx val="2"/>
          <c:order val="2"/>
          <c:tx>
            <c:strRef>
              <c:f>'ingreso '!$F$15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'!$C$16:$C$23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y Desarrollo Turístico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'!$F$16:$F$23</c:f>
              <c:numCache>
                <c:formatCode>General</c:formatCode>
                <c:ptCount val="8"/>
                <c:pt idx="0">
                  <c:v>20</c:v>
                </c:pt>
                <c:pt idx="1">
                  <c:v>27</c:v>
                </c:pt>
                <c:pt idx="2">
                  <c:v>78</c:v>
                </c:pt>
                <c:pt idx="3">
                  <c:v>68</c:v>
                </c:pt>
                <c:pt idx="4">
                  <c:v>37</c:v>
                </c:pt>
                <c:pt idx="5">
                  <c:v>38</c:v>
                </c:pt>
                <c:pt idx="6">
                  <c:v>49</c:v>
                </c:pt>
                <c:pt idx="7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C8A-40BF-AA38-5F0E295B5C7A}"/>
            </c:ext>
          </c:extLst>
        </c:ser>
        <c:ser>
          <c:idx val="3"/>
          <c:order val="3"/>
          <c:tx>
            <c:strRef>
              <c:f>'ingreso '!$G$15</c:f>
              <c:strCache>
                <c:ptCount val="1"/>
                <c:pt idx="0">
                  <c:v>Sep-Dic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'ingreso '!$C$16:$C$23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Gestión de Negocios y Proyectos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Gestión y Desarrollo Turístico</c:v>
                </c:pt>
                <c:pt idx="6">
                  <c:v>Gastronomía</c:v>
                </c:pt>
                <c:pt idx="7">
                  <c:v>Tecnologías de la Información y Comunicación</c:v>
                </c:pt>
              </c:strCache>
            </c:strRef>
          </c:cat>
          <c:val>
            <c:numRef>
              <c:f>'ingreso '!$G$16:$G$23</c:f>
              <c:numCache>
                <c:formatCode>General</c:formatCode>
                <c:ptCount val="8"/>
                <c:pt idx="0">
                  <c:v>22</c:v>
                </c:pt>
                <c:pt idx="1">
                  <c:v>19</c:v>
                </c:pt>
                <c:pt idx="2">
                  <c:v>107</c:v>
                </c:pt>
                <c:pt idx="3">
                  <c:v>68</c:v>
                </c:pt>
                <c:pt idx="4">
                  <c:v>26</c:v>
                </c:pt>
                <c:pt idx="5">
                  <c:v>49</c:v>
                </c:pt>
                <c:pt idx="6">
                  <c:v>100</c:v>
                </c:pt>
                <c:pt idx="7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C8A-40BF-AA38-5F0E295B5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1959424"/>
        <c:axId val="551961600"/>
      </c:barChart>
      <c:catAx>
        <c:axId val="551959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1961600"/>
        <c:crosses val="autoZero"/>
        <c:auto val="1"/>
        <c:lblAlgn val="ctr"/>
        <c:lblOffset val="100"/>
        <c:noMultiLvlLbl val="0"/>
      </c:catAx>
      <c:valAx>
        <c:axId val="551961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1959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'cumplimiento cuatrim planes'!$B$2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'cumplimiento cuatrim planes'!$B$3:$B$12</c:f>
              <c:numCache>
                <c:formatCode>General</c:formatCode>
                <c:ptCount val="10"/>
                <c:pt idx="0">
                  <c:v>100</c:v>
                </c:pt>
                <c:pt idx="1">
                  <c:v>94.44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90-4CF2-AC60-1B5A0B1B5F7C}"/>
            </c:ext>
          </c:extLst>
        </c:ser>
        <c:ser>
          <c:idx val="1"/>
          <c:order val="1"/>
          <c:tx>
            <c:strRef>
              <c:f>'cumplimiento cuatrim planes'!$C$2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'cumplimiento cuatrim planes'!$C$3:$C$12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96.01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98.21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90-4CF2-AC60-1B5A0B1B5F7C}"/>
            </c:ext>
          </c:extLst>
        </c:ser>
        <c:ser>
          <c:idx val="2"/>
          <c:order val="2"/>
          <c:tx>
            <c:strRef>
              <c:f>'cumplimiento cuatrim planes'!$D$2</c:f>
              <c:strCache>
                <c:ptCount val="1"/>
                <c:pt idx="0">
                  <c:v>Ene-Abr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'cumplimiento cuatrim planes'!$D$3:$D$12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90-4CF2-AC60-1B5A0B1B5F7C}"/>
            </c:ext>
          </c:extLst>
        </c:ser>
        <c:ser>
          <c:idx val="3"/>
          <c:order val="3"/>
          <c:tx>
            <c:strRef>
              <c:f>'cumplimiento cuatrim planes'!$E$2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'cumplimiento cuatrim planes'!$E$3:$E$12</c:f>
              <c:numCache>
                <c:formatCode>General</c:formatCode>
                <c:ptCount val="10"/>
                <c:pt idx="0">
                  <c:v>89.47</c:v>
                </c:pt>
                <c:pt idx="1">
                  <c:v>85.48</c:v>
                </c:pt>
                <c:pt idx="2">
                  <c:v>100</c:v>
                </c:pt>
                <c:pt idx="3">
                  <c:v>99.16</c:v>
                </c:pt>
                <c:pt idx="4">
                  <c:v>92.31</c:v>
                </c:pt>
                <c:pt idx="5">
                  <c:v>90.16</c:v>
                </c:pt>
                <c:pt idx="6">
                  <c:v>100</c:v>
                </c:pt>
                <c:pt idx="7">
                  <c:v>91.07</c:v>
                </c:pt>
                <c:pt idx="8">
                  <c:v>95.26</c:v>
                </c:pt>
                <c:pt idx="9">
                  <c:v>98.54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990-4CF2-AC60-1B5A0B1B5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3429296"/>
        <c:axId val="803435280"/>
      </c:barChart>
      <c:catAx>
        <c:axId val="803429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35280"/>
        <c:crosses val="autoZero"/>
        <c:auto val="1"/>
        <c:lblAlgn val="ctr"/>
        <c:lblOffset val="100"/>
        <c:noMultiLvlLbl val="0"/>
      </c:catAx>
      <c:valAx>
        <c:axId val="80343528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29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MX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'cumplimiento cuatrim planes'!$B$17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planes'!$A$18:$A$25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Gestión de Software</c:v>
                </c:pt>
              </c:strCache>
            </c:strRef>
          </c:cat>
          <c:val>
            <c:numRef>
              <c:f>'cumplimiento cuatrim planes'!$B$18:$B$25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97.92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29-4F7B-ACEE-25E7AE1ABBC5}"/>
            </c:ext>
          </c:extLst>
        </c:ser>
        <c:ser>
          <c:idx val="1"/>
          <c:order val="1"/>
          <c:tx>
            <c:strRef>
              <c:f>'cumplimiento cuatrim planes'!$C$17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planes'!$A$18:$A$25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Gestión de Software</c:v>
                </c:pt>
              </c:strCache>
            </c:strRef>
          </c:cat>
          <c:val>
            <c:numRef>
              <c:f>'cumplimiento cuatrim planes'!$C$18:$C$25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29-4F7B-ACEE-25E7AE1ABBC5}"/>
            </c:ext>
          </c:extLst>
        </c:ser>
        <c:ser>
          <c:idx val="2"/>
          <c:order val="2"/>
          <c:tx>
            <c:strRef>
              <c:f>'cumplimiento cuatrim planes'!$D$17</c:f>
              <c:strCache>
                <c:ptCount val="1"/>
                <c:pt idx="0">
                  <c:v>Ene-Abr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planes'!$A$18:$A$25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Gestión de Software</c:v>
                </c:pt>
              </c:strCache>
            </c:strRef>
          </c:cat>
          <c:val>
            <c:numRef>
              <c:f>'cumplimiento cuatrim planes'!$D$18:$D$25</c:f>
              <c:numCache>
                <c:formatCode>General</c:formatCode>
                <c:ptCount val="8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129-4F7B-ACEE-25E7AE1ABBC5}"/>
            </c:ext>
          </c:extLst>
        </c:ser>
        <c:ser>
          <c:idx val="3"/>
          <c:order val="3"/>
          <c:tx>
            <c:strRef>
              <c:f>'cumplimiento cuatrim planes'!$E$17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'cumplimiento cuatrim planes'!$A$18:$A$25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Gestión de Software</c:v>
                </c:pt>
              </c:strCache>
            </c:strRef>
          </c:cat>
          <c:val>
            <c:numRef>
              <c:f>'cumplimiento cuatrim planes'!$E$18:$E$25</c:f>
              <c:numCache>
                <c:formatCode>General</c:formatCode>
                <c:ptCount val="8"/>
                <c:pt idx="0">
                  <c:v>92.86</c:v>
                </c:pt>
                <c:pt idx="1">
                  <c:v>100</c:v>
                </c:pt>
                <c:pt idx="2">
                  <c:v>100</c:v>
                </c:pt>
                <c:pt idx="3">
                  <c:v>90.63</c:v>
                </c:pt>
                <c:pt idx="4">
                  <c:v>96</c:v>
                </c:pt>
                <c:pt idx="5">
                  <c:v>100</c:v>
                </c:pt>
                <c:pt idx="6">
                  <c:v>100</c:v>
                </c:pt>
                <c:pt idx="7">
                  <c:v>98.36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129-4F7B-ACEE-25E7AE1ABB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03435824"/>
        <c:axId val="803429840"/>
      </c:barChart>
      <c:catAx>
        <c:axId val="80343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29840"/>
        <c:crosses val="autoZero"/>
        <c:auto val="1"/>
        <c:lblAlgn val="ctr"/>
        <c:lblOffset val="100"/>
        <c:noMultiLvlLbl val="0"/>
      </c:catAx>
      <c:valAx>
        <c:axId val="8034298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35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ysClr val="windowText" lastClr="000000"/>
          </a:solidFill>
        </a:defRPr>
      </a:pPr>
      <a:endParaRPr lang="es-MX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TERMINACION ESTADIAS'!$B$2</c:f>
              <c:strCache>
                <c:ptCount val="1"/>
                <c:pt idx="0">
                  <c:v>May-Ago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'PORCENTAJE TERMINACION ESTADIAS'!$B$3:$B$12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98-4012-88F3-2A1EF5843C0D}"/>
            </c:ext>
          </c:extLst>
        </c:ser>
        <c:ser>
          <c:idx val="1"/>
          <c:order val="1"/>
          <c:tx>
            <c:strRef>
              <c:f>'PORCENTAJE TERMINACION ESTADIAS'!$C$2</c:f>
              <c:strCache>
                <c:ptCount val="1"/>
                <c:pt idx="0">
                  <c:v>May-Ago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'PORCENTAJE TERMINACION ESTADIAS'!$C$3:$C$12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98-4012-88F3-2A1EF5843C0D}"/>
            </c:ext>
          </c:extLst>
        </c:ser>
        <c:ser>
          <c:idx val="2"/>
          <c:order val="2"/>
          <c:tx>
            <c:strRef>
              <c:f>'PORCENTAJE TERMINACION ESTADIAS'!$D$2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'PORCENTAJE TERMINACION ESTADIAS'!$D$3:$D$12</c:f>
              <c:numCache>
                <c:formatCode>General</c:formatCode>
                <c:ptCount val="10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98-4012-88F3-2A1EF5843C0D}"/>
            </c:ext>
          </c:extLst>
        </c:ser>
        <c:ser>
          <c:idx val="3"/>
          <c:order val="3"/>
          <c:tx>
            <c:strRef>
              <c:f>'PORCENTAJE TERMINACION ESTADIAS'!$E$2</c:f>
              <c:strCache>
                <c:ptCount val="1"/>
                <c:pt idx="0">
                  <c:v>May-Ago 2023.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Administracion Area Formulación y Evaluación de Proyectos</c:v>
                </c:pt>
                <c:pt idx="3">
                  <c:v>Mecatrónica Automatización</c:v>
                </c:pt>
                <c:pt idx="4">
                  <c:v>Mecatrónica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 Desarrollo de Software Multiplataforma</c:v>
                </c:pt>
              </c:strCache>
            </c:strRef>
          </c:cat>
          <c:val>
            <c:numRef>
              <c:f>'PORCENTAJE TERMINACION ESTADIAS'!$E$3:$E$12</c:f>
              <c:numCache>
                <c:formatCode>General</c:formatCode>
                <c:ptCount val="10"/>
                <c:pt idx="0">
                  <c:v>100</c:v>
                </c:pt>
                <c:pt idx="1">
                  <c:v>91</c:v>
                </c:pt>
                <c:pt idx="2">
                  <c:v>99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97</c:v>
                </c:pt>
                <c:pt idx="7">
                  <c:v>97</c:v>
                </c:pt>
                <c:pt idx="8">
                  <c:v>98</c:v>
                </c:pt>
                <c:pt idx="9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298-4012-88F3-2A1EF5843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426576"/>
        <c:axId val="803430384"/>
      </c:barChart>
      <c:catAx>
        <c:axId val="80342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30384"/>
        <c:crosses val="autoZero"/>
        <c:auto val="1"/>
        <c:lblAlgn val="ctr"/>
        <c:lblOffset val="100"/>
        <c:noMultiLvlLbl val="0"/>
      </c:catAx>
      <c:valAx>
        <c:axId val="8034303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26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'PORCENTAJE TERMINACION ESTADIAS'!$B$14</c:f>
              <c:strCache>
                <c:ptCount val="1"/>
                <c:pt idx="0">
                  <c:v>Ene  –Abr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ESTADIAS'!$A$15:$A$23</c:f>
              <c:strCache>
                <c:ptCount val="9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Desarrollo y Gestión de Software</c:v>
                </c:pt>
              </c:strCache>
            </c:strRef>
          </c:cat>
          <c:val>
            <c:numRef>
              <c:f>'PORCENTAJE TERMINACION ESTADIAS'!$B$15:$B$23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AB-4163-988A-FC61DF74D898}"/>
            </c:ext>
          </c:extLst>
        </c:ser>
        <c:ser>
          <c:idx val="1"/>
          <c:order val="1"/>
          <c:tx>
            <c:strRef>
              <c:f>'PORCENTAJE TERMINACION ESTADIAS'!$C$14</c:f>
              <c:strCache>
                <c:ptCount val="1"/>
                <c:pt idx="0">
                  <c:v>Ene  –Abr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ESTADIAS'!$A$15:$A$23</c:f>
              <c:strCache>
                <c:ptCount val="9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Desarrollo y Gestión de Software</c:v>
                </c:pt>
              </c:strCache>
            </c:strRef>
          </c:cat>
          <c:val>
            <c:numRef>
              <c:f>'PORCENTAJE TERMINACION ESTADIAS'!$C$15:$C$23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CAB-4163-988A-FC61DF74D898}"/>
            </c:ext>
          </c:extLst>
        </c:ser>
        <c:ser>
          <c:idx val="2"/>
          <c:order val="2"/>
          <c:tx>
            <c:strRef>
              <c:f>'PORCENTAJE TERMINACION ESTADIAS'!$D$14</c:f>
              <c:strCache>
                <c:ptCount val="1"/>
                <c:pt idx="0">
                  <c:v>Ene  –Abr 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ESTADIAS'!$A$15:$A$23</c:f>
              <c:strCache>
                <c:ptCount val="9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Desarrollo y Gestión de Software</c:v>
                </c:pt>
              </c:strCache>
            </c:strRef>
          </c:cat>
          <c:val>
            <c:numRef>
              <c:f>'PORCENTAJE TERMINACION ESTADIAS'!$D$15:$D$23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CAB-4163-988A-FC61DF74D898}"/>
            </c:ext>
          </c:extLst>
        </c:ser>
        <c:ser>
          <c:idx val="3"/>
          <c:order val="3"/>
          <c:tx>
            <c:strRef>
              <c:f>'PORCENTAJE TERMINACION ESTADIAS'!$E$14</c:f>
              <c:strCache>
                <c:ptCount val="1"/>
                <c:pt idx="0">
                  <c:v>Ene  –Abr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'PORCENTAJE TERMINACION ESTADIAS'!$A$15:$A$23</c:f>
              <c:strCache>
                <c:ptCount val="9"/>
                <c:pt idx="0">
                  <c:v>Procesos Bioalimentarios</c:v>
                </c:pt>
                <c:pt idx="1">
                  <c:v>Metalmecánica</c:v>
                </c:pt>
                <c:pt idx="2">
                  <c:v>Desarrollo Empresarial de proyectos Sustentables</c:v>
                </c:pt>
                <c:pt idx="3">
                  <c:v>Mecatrónica</c:v>
                </c:pt>
                <c:pt idx="4">
                  <c:v>Energías Renovables</c:v>
                </c:pt>
                <c:pt idx="5">
                  <c:v>Desarrollo Turístico Sustentable</c:v>
                </c:pt>
                <c:pt idx="6">
                  <c:v>Gastronomía</c:v>
                </c:pt>
                <c:pt idx="7">
                  <c:v>Tecnologías de la Información y Comunicación</c:v>
                </c:pt>
                <c:pt idx="8">
                  <c:v>Desarrollo y Gestión de Software</c:v>
                </c:pt>
              </c:strCache>
            </c:strRef>
          </c:cat>
          <c:val>
            <c:numRef>
              <c:f>'PORCENTAJE TERMINACION ESTADIAS'!$E$15:$E$23</c:f>
              <c:numCache>
                <c:formatCode>General</c:formatCode>
                <c:ptCount val="9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8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CAB-4163-988A-FC61DF74D8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432016"/>
        <c:axId val="803441808"/>
      </c:barChart>
      <c:catAx>
        <c:axId val="80343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41808"/>
        <c:crosses val="autoZero"/>
        <c:auto val="1"/>
        <c:lblAlgn val="ctr"/>
        <c:lblOffset val="100"/>
        <c:noMultiLvlLbl val="0"/>
      </c:catAx>
      <c:valAx>
        <c:axId val="80344180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3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8-4152-9487-24122867D52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8-4152-9487-24122867D527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2D8-4152-9487-24122867D52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'EMPRESAS ESTADIAS'!$A$3:$D$3</c:f>
              <c:strCache>
                <c:ptCount val="4"/>
                <c:pt idx="0">
                  <c:v>May- Ago 2020</c:v>
                </c:pt>
                <c:pt idx="1">
                  <c:v>May- Ago 2021</c:v>
                </c:pt>
                <c:pt idx="2">
                  <c:v>May- Ago 2022</c:v>
                </c:pt>
                <c:pt idx="3">
                  <c:v>May- Ago 2023</c:v>
                </c:pt>
              </c:strCache>
            </c:strRef>
          </c:cat>
          <c:val>
            <c:numRef>
              <c:f>'EMPRESAS ESTADIAS'!$A$4:$D$4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2D8-4152-9487-24122867D5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03433648"/>
        <c:axId val="803434736"/>
      </c:barChart>
      <c:catAx>
        <c:axId val="80343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34736"/>
        <c:crosses val="autoZero"/>
        <c:auto val="1"/>
        <c:lblAlgn val="ctr"/>
        <c:lblOffset val="100"/>
        <c:noMultiLvlLbl val="0"/>
      </c:catAx>
      <c:valAx>
        <c:axId val="80343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03433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FF4-42E0-B173-3C1147AA45A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FF4-42E0-B173-3C1147AA45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FF4-42E0-B173-3C1147AA45A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FF4-42E0-B173-3C1147AA45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'EMPRESAS ESTADIAS'!$A$25:$D$25</c:f>
              <c:strCache>
                <c:ptCount val="4"/>
                <c:pt idx="0">
                  <c:v>Ene-Abr 2020</c:v>
                </c:pt>
                <c:pt idx="1">
                  <c:v>Ene-Abr 2021</c:v>
                </c:pt>
                <c:pt idx="2">
                  <c:v>Ene-Abr 2022</c:v>
                </c:pt>
                <c:pt idx="3">
                  <c:v>Ene-Abr 2023</c:v>
                </c:pt>
              </c:strCache>
            </c:strRef>
          </c:cat>
          <c:val>
            <c:numRef>
              <c:f>'EMPRESAS ESTADIAS'!$A$26:$D$26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FF4-42E0-B173-3C1147AA45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428448"/>
        <c:axId val="817426272"/>
      </c:barChart>
      <c:catAx>
        <c:axId val="81742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6272"/>
        <c:crosses val="autoZero"/>
        <c:auto val="1"/>
        <c:lblAlgn val="ctr"/>
        <c:lblOffset val="100"/>
        <c:noMultiLvlLbl val="0"/>
      </c:catAx>
      <c:valAx>
        <c:axId val="817426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8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9FC-4833-960D-32270287DB6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FC-4833-960D-32270287DB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9FC-4833-960D-32270287DB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9FC-4833-960D-32270287DB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eval'!$A$3:$D$3</c:f>
              <c:strCache>
                <c:ptCount val="4"/>
                <c:pt idx="0">
                  <c:v>May- 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 Ago 2023</c:v>
                </c:pt>
              </c:strCache>
            </c:strRef>
          </c:cat>
          <c:val>
            <c:numRef>
              <c:f>'% docentes eval'!$A$4:$D$4</c:f>
              <c:numCache>
                <c:formatCode>General</c:formatCode>
                <c:ptCount val="4"/>
                <c:pt idx="0">
                  <c:v>98.9</c:v>
                </c:pt>
                <c:pt idx="1">
                  <c:v>96.1</c:v>
                </c:pt>
                <c:pt idx="2">
                  <c:v>97.8</c:v>
                </c:pt>
                <c:pt idx="3">
                  <c:v>97.9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9FC-4833-960D-32270287DB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423008"/>
        <c:axId val="817424640"/>
      </c:barChart>
      <c:catAx>
        <c:axId val="81742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4640"/>
        <c:crosses val="autoZero"/>
        <c:auto val="1"/>
        <c:lblAlgn val="ctr"/>
        <c:lblOffset val="100"/>
        <c:noMultiLvlLbl val="0"/>
      </c:catAx>
      <c:valAx>
        <c:axId val="8174246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8B7-4773-BA90-0DDD32A67B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8B7-4773-BA90-0DDD32A67B3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8B7-4773-BA90-0DDD32A67B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eval'!$A$25:$D$25</c:f>
              <c:strCache>
                <c:ptCount val="4"/>
                <c:pt idx="0">
                  <c:v>May- 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 Ago 2023</c:v>
                </c:pt>
              </c:strCache>
            </c:strRef>
          </c:cat>
          <c:val>
            <c:numRef>
              <c:f>'% docentes eval'!$A$26:$D$26</c:f>
              <c:numCache>
                <c:formatCode>General</c:formatCode>
                <c:ptCount val="4"/>
                <c:pt idx="0">
                  <c:v>96.2</c:v>
                </c:pt>
                <c:pt idx="1">
                  <c:v>97.78</c:v>
                </c:pt>
                <c:pt idx="2">
                  <c:v>99.5</c:v>
                </c:pt>
                <c:pt idx="3">
                  <c:v>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A8B7-4773-BA90-0DDD32A67B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423552"/>
        <c:axId val="817424096"/>
      </c:barChart>
      <c:catAx>
        <c:axId val="8174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4096"/>
        <c:crosses val="autoZero"/>
        <c:auto val="1"/>
        <c:lblAlgn val="ctr"/>
        <c:lblOffset val="100"/>
        <c:noMultiLvlLbl val="0"/>
      </c:catAx>
      <c:valAx>
        <c:axId val="81742409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396-4563-98EF-055E4ADF358D}"/>
              </c:ext>
            </c:extLst>
          </c:dPt>
          <c:dPt>
            <c:idx val="2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396-4563-98EF-055E4ADF358D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396-4563-98EF-055E4ADF35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eval'!$A$48:$D$48</c:f>
              <c:strCache>
                <c:ptCount val="4"/>
                <c:pt idx="0">
                  <c:v>May- 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 Ago 2023</c:v>
                </c:pt>
              </c:strCache>
            </c:strRef>
          </c:cat>
          <c:val>
            <c:numRef>
              <c:f>'% docentes eval'!$A$49:$D$49</c:f>
              <c:numCache>
                <c:formatCode>General</c:formatCode>
                <c:ptCount val="4"/>
                <c:pt idx="0">
                  <c:v>99</c:v>
                </c:pt>
                <c:pt idx="1">
                  <c:v>99.1</c:v>
                </c:pt>
                <c:pt idx="2">
                  <c:v>99.1</c:v>
                </c:pt>
                <c:pt idx="3">
                  <c:v>99.1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396-4563-98EF-055E4ADF35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426816"/>
        <c:axId val="817427360"/>
      </c:barChart>
      <c:catAx>
        <c:axId val="81742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7360"/>
        <c:crosses val="autoZero"/>
        <c:auto val="1"/>
        <c:lblAlgn val="ctr"/>
        <c:lblOffset val="100"/>
        <c:noMultiLvlLbl val="0"/>
      </c:catAx>
      <c:valAx>
        <c:axId val="81742736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6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774-4EF8-89BC-C4FEB13EB82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774-4EF8-89BC-C4FEB13EB82A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774-4EF8-89BC-C4FEB13EB82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eval'!$A$116:$D$116</c:f>
              <c:strCache>
                <c:ptCount val="4"/>
                <c:pt idx="0">
                  <c:v>May- 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 Ago 2023</c:v>
                </c:pt>
              </c:strCache>
            </c:strRef>
          </c:cat>
          <c:val>
            <c:numRef>
              <c:f>'% docentes eval'!$A$117:$D$117</c:f>
              <c:numCache>
                <c:formatCode>General</c:formatCode>
                <c:ptCount val="4"/>
                <c:pt idx="0">
                  <c:v>97.9</c:v>
                </c:pt>
                <c:pt idx="1">
                  <c:v>96.5</c:v>
                </c:pt>
                <c:pt idx="2">
                  <c:v>98</c:v>
                </c:pt>
                <c:pt idx="3">
                  <c:v>96.3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774-4EF8-89BC-C4FEB13EB8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414848"/>
        <c:axId val="817415936"/>
      </c:barChart>
      <c:catAx>
        <c:axId val="817414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15936"/>
        <c:crosses val="autoZero"/>
        <c:auto val="1"/>
        <c:lblAlgn val="ctr"/>
        <c:lblOffset val="100"/>
        <c:noMultiLvlLbl val="0"/>
      </c:catAx>
      <c:valAx>
        <c:axId val="81741593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14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matricula!$B$2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Área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matricula!$B$3:$B$12</c:f>
              <c:numCache>
                <c:formatCode>General</c:formatCode>
                <c:ptCount val="10"/>
                <c:pt idx="0">
                  <c:v>47</c:v>
                </c:pt>
                <c:pt idx="1">
                  <c:v>64</c:v>
                </c:pt>
                <c:pt idx="2">
                  <c:v>196</c:v>
                </c:pt>
                <c:pt idx="3">
                  <c:v>114</c:v>
                </c:pt>
                <c:pt idx="4">
                  <c:v>39</c:v>
                </c:pt>
                <c:pt idx="5">
                  <c:v>63</c:v>
                </c:pt>
                <c:pt idx="6">
                  <c:v>48</c:v>
                </c:pt>
                <c:pt idx="7">
                  <c:v>62</c:v>
                </c:pt>
                <c:pt idx="8">
                  <c:v>167</c:v>
                </c:pt>
                <c:pt idx="9">
                  <c:v>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364-49F3-B6C3-F03BFBD10066}"/>
            </c:ext>
          </c:extLst>
        </c:ser>
        <c:ser>
          <c:idx val="1"/>
          <c:order val="1"/>
          <c:tx>
            <c:strRef>
              <c:f>matricula!$C$2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Área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matricula!$C$3:$C$12</c:f>
              <c:numCache>
                <c:formatCode>General</c:formatCode>
                <c:ptCount val="10"/>
                <c:pt idx="0">
                  <c:v>72</c:v>
                </c:pt>
                <c:pt idx="1">
                  <c:v>83</c:v>
                </c:pt>
                <c:pt idx="2">
                  <c:v>247</c:v>
                </c:pt>
                <c:pt idx="3">
                  <c:v>135</c:v>
                </c:pt>
                <c:pt idx="4">
                  <c:v>51</c:v>
                </c:pt>
                <c:pt idx="5">
                  <c:v>68</c:v>
                </c:pt>
                <c:pt idx="6">
                  <c:v>56</c:v>
                </c:pt>
                <c:pt idx="7">
                  <c:v>63</c:v>
                </c:pt>
                <c:pt idx="8">
                  <c:v>277</c:v>
                </c:pt>
                <c:pt idx="9">
                  <c:v>160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364-49F3-B6C3-F03BFBD10066}"/>
            </c:ext>
          </c:extLst>
        </c:ser>
        <c:ser>
          <c:idx val="2"/>
          <c:order val="2"/>
          <c:tx>
            <c:strRef>
              <c:f>matricula!$D$2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Área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matricula!$D$3:$D$12</c:f>
              <c:numCache>
                <c:formatCode>General</c:formatCode>
                <c:ptCount val="10"/>
                <c:pt idx="0">
                  <c:v>64</c:v>
                </c:pt>
                <c:pt idx="1">
                  <c:v>84</c:v>
                </c:pt>
                <c:pt idx="2">
                  <c:v>243</c:v>
                </c:pt>
                <c:pt idx="3">
                  <c:v>131</c:v>
                </c:pt>
                <c:pt idx="4">
                  <c:v>50</c:v>
                </c:pt>
                <c:pt idx="5">
                  <c:v>63</c:v>
                </c:pt>
                <c:pt idx="6">
                  <c:v>55</c:v>
                </c:pt>
                <c:pt idx="7">
                  <c:v>60</c:v>
                </c:pt>
                <c:pt idx="8">
                  <c:v>271</c:v>
                </c:pt>
                <c:pt idx="9">
                  <c:v>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364-49F3-B6C3-F03BFBD10066}"/>
            </c:ext>
          </c:extLst>
        </c:ser>
        <c:ser>
          <c:idx val="3"/>
          <c:order val="3"/>
          <c:tx>
            <c:strRef>
              <c:f>matricula!$E$2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Área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matricula!$E$3:$E$12</c:f>
              <c:numCache>
                <c:formatCode>General</c:formatCode>
                <c:ptCount val="10"/>
                <c:pt idx="0">
                  <c:v>59</c:v>
                </c:pt>
                <c:pt idx="1">
                  <c:v>81</c:v>
                </c:pt>
                <c:pt idx="2">
                  <c:v>223</c:v>
                </c:pt>
                <c:pt idx="3">
                  <c:v>125</c:v>
                </c:pt>
                <c:pt idx="4">
                  <c:v>52</c:v>
                </c:pt>
                <c:pt idx="5">
                  <c:v>62</c:v>
                </c:pt>
                <c:pt idx="6">
                  <c:v>55</c:v>
                </c:pt>
                <c:pt idx="7">
                  <c:v>58</c:v>
                </c:pt>
                <c:pt idx="8">
                  <c:v>262</c:v>
                </c:pt>
                <c:pt idx="9">
                  <c:v>147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64-49F3-B6C3-F03BFBD100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757792"/>
        <c:axId val="747768128"/>
      </c:barChart>
      <c:catAx>
        <c:axId val="74775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68128"/>
        <c:crosses val="autoZero"/>
        <c:auto val="1"/>
        <c:lblAlgn val="ctr"/>
        <c:lblOffset val="100"/>
        <c:noMultiLvlLbl val="0"/>
      </c:catAx>
      <c:valAx>
        <c:axId val="74776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5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646-42B6-87C0-782AF1A648F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646-42B6-87C0-782AF1A648F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8646-42B6-87C0-782AF1A648FE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8646-42B6-87C0-782AF1A648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8646-42B6-87C0-782AF1A648F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8646-42B6-87C0-782AF1A648F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8646-42B6-87C0-782AF1A648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eval'!$A$70:$D$70</c:f>
              <c:strCache>
                <c:ptCount val="4"/>
                <c:pt idx="0">
                  <c:v>May- 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 Ago 2022</c:v>
                </c:pt>
              </c:strCache>
            </c:strRef>
          </c:cat>
          <c:val>
            <c:numRef>
              <c:f>'% docentes eval'!$A$71:$D$71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97.5</c:v>
                </c:pt>
                <c:pt idx="3">
                  <c:v>87.5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8646-42B6-87C0-782AF1A648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418112"/>
        <c:axId val="817418656"/>
      </c:barChart>
      <c:catAx>
        <c:axId val="81741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18656"/>
        <c:crosses val="autoZero"/>
        <c:auto val="1"/>
        <c:lblAlgn val="ctr"/>
        <c:lblOffset val="100"/>
        <c:noMultiLvlLbl val="0"/>
      </c:catAx>
      <c:valAx>
        <c:axId val="81741865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1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chemeClr val="tx1"/>
          </a:solidFill>
        </a:defRPr>
      </a:pPr>
      <a:endParaRPr lang="es-MX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39E-41BD-BD1D-65747A394A5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39E-41BD-BD1D-65747A394A5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39E-41BD-BD1D-65747A394A5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eval'!$A$92:$D$92</c:f>
              <c:strCache>
                <c:ptCount val="4"/>
                <c:pt idx="0">
                  <c:v>May- 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 Ago 2023</c:v>
                </c:pt>
              </c:strCache>
            </c:strRef>
          </c:cat>
          <c:val>
            <c:numRef>
              <c:f>'% docentes eval'!$A$93:$D$93</c:f>
              <c:numCache>
                <c:formatCode>General</c:formatCode>
                <c:ptCount val="4"/>
                <c:pt idx="0">
                  <c:v>80</c:v>
                </c:pt>
                <c:pt idx="1">
                  <c:v>80</c:v>
                </c:pt>
                <c:pt idx="2">
                  <c:v>100</c:v>
                </c:pt>
                <c:pt idx="3">
                  <c:v>98.3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39E-41BD-BD1D-65747A394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17420288"/>
        <c:axId val="817420832"/>
      </c:barChart>
      <c:catAx>
        <c:axId val="8174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0832"/>
        <c:crosses val="autoZero"/>
        <c:auto val="1"/>
        <c:lblAlgn val="ctr"/>
        <c:lblOffset val="100"/>
        <c:noMultiLvlLbl val="0"/>
      </c:catAx>
      <c:valAx>
        <c:axId val="81742083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17420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E39-4727-9DF8-CEA7F39FB06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E39-4727-9DF8-CEA7F39FB06C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E39-4727-9DF8-CEA7F39FB0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docentes eval'!$A$160:$D$160</c:f>
              <c:strCache>
                <c:ptCount val="4"/>
                <c:pt idx="0">
                  <c:v>May- 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 Ago 2023</c:v>
                </c:pt>
              </c:strCache>
            </c:strRef>
          </c:cat>
          <c:val>
            <c:numRef>
              <c:f>'% docentes eval'!$A$161:$D$161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E39-4727-9DF8-CEA7F39FB0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387424"/>
        <c:axId val="821391776"/>
      </c:barChart>
      <c:catAx>
        <c:axId val="82138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91776"/>
        <c:crosses val="autoZero"/>
        <c:auto val="1"/>
        <c:lblAlgn val="ctr"/>
        <c:lblOffset val="100"/>
        <c:noMultiLvlLbl val="0"/>
      </c:catAx>
      <c:valAx>
        <c:axId val="82139177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8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BC2-4245-9E82-8C8208078A7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BC2-4245-9E82-8C8208078A7B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BC2-4245-9E82-8C8208078A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 CONTINUA'!$A$3:$D$3</c:f>
              <c:strCache>
                <c:ptCount val="4"/>
                <c:pt idx="0">
                  <c:v>May- 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May-ago 2023</c:v>
                </c:pt>
              </c:strCache>
            </c:strRef>
          </c:cat>
          <c:val>
            <c:numRef>
              <c:f>'EDUC CONTINUA'!$A$4:$D$4</c:f>
              <c:numCache>
                <c:formatCode>General</c:formatCode>
                <c:ptCount val="4"/>
                <c:pt idx="0">
                  <c:v>94.12</c:v>
                </c:pt>
                <c:pt idx="1">
                  <c:v>92.86</c:v>
                </c:pt>
                <c:pt idx="2">
                  <c:v>83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BC2-4245-9E82-8C8208078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393408"/>
        <c:axId val="821381440"/>
      </c:barChart>
      <c:catAx>
        <c:axId val="821393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81440"/>
        <c:crosses val="autoZero"/>
        <c:auto val="1"/>
        <c:lblAlgn val="ctr"/>
        <c:lblOffset val="100"/>
        <c:noMultiLvlLbl val="0"/>
      </c:catAx>
      <c:valAx>
        <c:axId val="821381440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93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D9-4ABF-BC7C-C11BC9EFBFA7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D9-4ABF-BC7C-C11BC9EFBFA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D9-4ABF-BC7C-C11BC9EFBFA7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3D9-4ABF-BC7C-C11BC9EFBFA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 CONTINUA'!$A$9:$D$9</c:f>
              <c:strCache>
                <c:ptCount val="4"/>
                <c:pt idx="0">
                  <c:v>May- Ago 2022</c:v>
                </c:pt>
                <c:pt idx="1">
                  <c:v>May- Ago 2022</c:v>
                </c:pt>
                <c:pt idx="2">
                  <c:v>Ene-Abr 2023</c:v>
                </c:pt>
                <c:pt idx="3">
                  <c:v>May-ago 2023</c:v>
                </c:pt>
              </c:strCache>
            </c:strRef>
          </c:cat>
          <c:val>
            <c:numRef>
              <c:f>'EDUC CONTINUA'!$A$10:$D$10</c:f>
              <c:numCache>
                <c:formatCode>General</c:formatCode>
                <c:ptCount val="4"/>
                <c:pt idx="0">
                  <c:v>97.87</c:v>
                </c:pt>
                <c:pt idx="1">
                  <c:v>92.98</c:v>
                </c:pt>
                <c:pt idx="2">
                  <c:v>96</c:v>
                </c:pt>
                <c:pt idx="3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3D9-4ABF-BC7C-C11BC9EF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392320"/>
        <c:axId val="821386336"/>
      </c:barChart>
      <c:catAx>
        <c:axId val="821392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86336"/>
        <c:crosses val="autoZero"/>
        <c:auto val="1"/>
        <c:lblAlgn val="ctr"/>
        <c:lblOffset val="100"/>
        <c:noMultiLvlLbl val="0"/>
      </c:catAx>
      <c:valAx>
        <c:axId val="82138633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9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F3-4AD9-91FF-611BAE05E0F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F3-4AD9-91FF-611BAE05E0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F3-4AD9-91FF-611BAE05E0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 CONTINUA'!$A$15:$D$15</c:f>
              <c:strCache>
                <c:ptCount val="4"/>
                <c:pt idx="0">
                  <c:v>May- Ago 2022</c:v>
                </c:pt>
                <c:pt idx="1">
                  <c:v>May- Ago 2022</c:v>
                </c:pt>
                <c:pt idx="2">
                  <c:v>Ene-Abr 2023</c:v>
                </c:pt>
                <c:pt idx="3">
                  <c:v>May-ago 2023</c:v>
                </c:pt>
              </c:strCache>
            </c:strRef>
          </c:cat>
          <c:val>
            <c:numRef>
              <c:f>'EDUC CONTINUA'!$A$16:$D$16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83</c:v>
                </c:pt>
                <c:pt idx="3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27F3-4AD9-91FF-611BAE05E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380896"/>
        <c:axId val="821380352"/>
      </c:barChart>
      <c:catAx>
        <c:axId val="82138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80352"/>
        <c:crosses val="autoZero"/>
        <c:auto val="1"/>
        <c:lblAlgn val="ctr"/>
        <c:lblOffset val="100"/>
        <c:noMultiLvlLbl val="0"/>
      </c:catAx>
      <c:valAx>
        <c:axId val="821380352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8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6CB-4DC2-A13D-D7D809901CB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6CB-4DC2-A13D-D7D809901CBE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6CB-4DC2-A13D-D7D809901CBE}"/>
              </c:ext>
            </c:extLst>
          </c:dPt>
          <c:dPt>
            <c:idx val="3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6CB-4DC2-A13D-D7D809901C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'EDUC CONTINUA'!$A$20:$D$20</c:f>
              <c:strCache>
                <c:ptCount val="4"/>
                <c:pt idx="0">
                  <c:v>May- Ago 2022</c:v>
                </c:pt>
                <c:pt idx="1">
                  <c:v>Sep-Dic 2022</c:v>
                </c:pt>
                <c:pt idx="2">
                  <c:v>Ene-Abr 2023</c:v>
                </c:pt>
                <c:pt idx="3">
                  <c:v>May-ago 2023</c:v>
                </c:pt>
              </c:strCache>
            </c:strRef>
          </c:cat>
          <c:val>
            <c:numRef>
              <c:f>'EDUC CONTINUA'!$A$21:$D$21</c:f>
              <c:numCache>
                <c:formatCode>General</c:formatCode>
                <c:ptCount val="4"/>
                <c:pt idx="0">
                  <c:v>72.02</c:v>
                </c:pt>
                <c:pt idx="1">
                  <c:v>75.52</c:v>
                </c:pt>
                <c:pt idx="2">
                  <c:v>79</c:v>
                </c:pt>
                <c:pt idx="3">
                  <c:v>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6CB-4DC2-A13D-D7D809901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379264"/>
        <c:axId val="821391232"/>
      </c:barChart>
      <c:catAx>
        <c:axId val="821379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91232"/>
        <c:crosses val="autoZero"/>
        <c:auto val="1"/>
        <c:lblAlgn val="ctr"/>
        <c:lblOffset val="100"/>
        <c:noMultiLvlLbl val="0"/>
      </c:catAx>
      <c:valAx>
        <c:axId val="82139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79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'SERVICIOS COMPLEMENTARIOS'!$C$2</c:f>
              <c:strCache>
                <c:ptCount val="1"/>
                <c:pt idx="0">
                  <c:v>Meta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'SERVICIOS COMPLEMENTARIOS'!$B$3:$B$5</c:f>
              <c:strCache>
                <c:ptCount val="3"/>
                <c:pt idx="0">
                  <c:v>SERVICIOS ESTUDIANTILES (BECAS)</c:v>
                </c:pt>
                <c:pt idx="1">
                  <c:v>SERVICIOS ESTUDIANTILES (APOYO PSICOPEDAGÓGICO)</c:v>
                </c:pt>
                <c:pt idx="2">
                  <c:v>SERVICIOS MÉDICOS</c:v>
                </c:pt>
              </c:strCache>
            </c:strRef>
          </c:cat>
          <c:val>
            <c:numRef>
              <c:f>'SERVICIOS COMPLEMENTARIOS'!$C$3:$C$5</c:f>
              <c:numCache>
                <c:formatCode>General</c:formatCode>
                <c:ptCount val="3"/>
                <c:pt idx="0">
                  <c:v>8.75</c:v>
                </c:pt>
                <c:pt idx="1">
                  <c:v>8.75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4B4-4F12-9645-5A2F0D827F60}"/>
            </c:ext>
          </c:extLst>
        </c:ser>
        <c:ser>
          <c:idx val="1"/>
          <c:order val="1"/>
          <c:tx>
            <c:strRef>
              <c:f>'SERVICIOS COMPLEMENTARIOS'!$D$2</c:f>
              <c:strCache>
                <c:ptCount val="1"/>
                <c:pt idx="0">
                  <c:v>Valor alcanzado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'SERVICIOS COMPLEMENTARIOS'!$B$3:$B$5</c:f>
              <c:strCache>
                <c:ptCount val="3"/>
                <c:pt idx="0">
                  <c:v>SERVICIOS ESTUDIANTILES (BECAS)</c:v>
                </c:pt>
                <c:pt idx="1">
                  <c:v>SERVICIOS ESTUDIANTILES (APOYO PSICOPEDAGÓGICO)</c:v>
                </c:pt>
                <c:pt idx="2">
                  <c:v>SERVICIOS MÉDICOS</c:v>
                </c:pt>
              </c:strCache>
            </c:strRef>
          </c:cat>
          <c:val>
            <c:numRef>
              <c:f>'SERVICIOS COMPLEMENTARIOS'!$D$3:$D$5</c:f>
              <c:numCache>
                <c:formatCode>General</c:formatCode>
                <c:ptCount val="3"/>
                <c:pt idx="0">
                  <c:v>9.3000000000000007</c:v>
                </c:pt>
                <c:pt idx="1">
                  <c:v>9.4</c:v>
                </c:pt>
                <c:pt idx="2">
                  <c:v>8.8000000000000007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4B4-4F12-9645-5A2F0D827F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389056"/>
        <c:axId val="821386880"/>
      </c:barChart>
      <c:catAx>
        <c:axId val="821389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86880"/>
        <c:crosses val="autoZero"/>
        <c:auto val="1"/>
        <c:lblAlgn val="ctr"/>
        <c:lblOffset val="100"/>
        <c:noMultiLvlLbl val="0"/>
      </c:catAx>
      <c:valAx>
        <c:axId val="82138688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89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proyectos!$C$15</c:f>
              <c:strCache>
                <c:ptCount val="1"/>
                <c:pt idx="0">
                  <c:v>No. de proyectos de investigación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47E-487B-A36B-DBE73FFD785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47E-487B-A36B-DBE73FFD7857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47E-487B-A36B-DBE73FFD7857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47E-487B-A36B-DBE73FFD7857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47E-487B-A36B-DBE73FFD7857}"/>
              </c:ext>
            </c:extLst>
          </c:dPt>
          <c:dPt>
            <c:idx val="6"/>
            <c:invertIfNegative val="0"/>
            <c:bubble3D val="0"/>
            <c:spPr>
              <a:solidFill>
                <a:srgbClr val="CA06A5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47E-487B-A36B-DBE73FFD785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proyectos!$B$16:$B$22</c:f>
              <c:strCache>
                <c:ptCount val="7"/>
                <c:pt idx="0">
                  <c:v>Conocimiento aplicado al fortalecimiento organizacional</c:v>
                </c:pt>
                <c:pt idx="1">
                  <c:v>Tendencias Turísticas para el Desarrollo Sostenible</c:v>
                </c:pt>
                <c:pt idx="2">
                  <c:v>Tecnologías de la Información y Comunicación</c:v>
                </c:pt>
                <c:pt idx="3">
                  <c:v>Tecnología de Alimentos</c:v>
                </c:pt>
                <c:pt idx="4">
                  <c:v>Mecatrónica, Energía y Sistemas</c:v>
                </c:pt>
                <c:pt idx="5">
                  <c:v>Mecánica industrial</c:v>
                </c:pt>
                <c:pt idx="6">
                  <c:v>Total</c:v>
                </c:pt>
              </c:strCache>
            </c:strRef>
          </c:cat>
          <c:val>
            <c:numRef>
              <c:f>proyectos!$C$16:$C$22</c:f>
              <c:numCache>
                <c:formatCode>General</c:formatCode>
                <c:ptCount val="7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  <c:pt idx="6">
                  <c:v>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47E-487B-A36B-DBE73FFD78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21390144"/>
        <c:axId val="821383072"/>
      </c:barChart>
      <c:catAx>
        <c:axId val="821390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83072"/>
        <c:crosses val="autoZero"/>
        <c:auto val="1"/>
        <c:lblAlgn val="ctr"/>
        <c:lblOffset val="100"/>
        <c:noMultiLvlLbl val="0"/>
      </c:catAx>
      <c:valAx>
        <c:axId val="821383072"/>
        <c:scaling>
          <c:orientation val="minMax"/>
          <c:max val="2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21390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matricula!$B$16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matricula!$A$17:$A$24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matricula!$B$17:$B$24</c:f>
              <c:numCache>
                <c:formatCode>General</c:formatCode>
                <c:ptCount val="8"/>
                <c:pt idx="0">
                  <c:v>15</c:v>
                </c:pt>
                <c:pt idx="1">
                  <c:v>30</c:v>
                </c:pt>
                <c:pt idx="2">
                  <c:v>78</c:v>
                </c:pt>
                <c:pt idx="3">
                  <c:v>29</c:v>
                </c:pt>
                <c:pt idx="4">
                  <c:v>69</c:v>
                </c:pt>
                <c:pt idx="5">
                  <c:v>45</c:v>
                </c:pt>
                <c:pt idx="6">
                  <c:v>77</c:v>
                </c:pt>
                <c:pt idx="7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E5-44AA-A211-2E6F3656CE5E}"/>
            </c:ext>
          </c:extLst>
        </c:ser>
        <c:ser>
          <c:idx val="1"/>
          <c:order val="1"/>
          <c:tx>
            <c:strRef>
              <c:f>matricula!$C$16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matricula!$A$17:$A$24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matricula!$C$17:$C$24</c:f>
              <c:numCache>
                <c:formatCode>General</c:formatCode>
                <c:ptCount val="8"/>
                <c:pt idx="0">
                  <c:v>33</c:v>
                </c:pt>
                <c:pt idx="1">
                  <c:v>53</c:v>
                </c:pt>
                <c:pt idx="2">
                  <c:v>147</c:v>
                </c:pt>
                <c:pt idx="3">
                  <c:v>65</c:v>
                </c:pt>
                <c:pt idx="4">
                  <c:v>112</c:v>
                </c:pt>
                <c:pt idx="5">
                  <c:v>81</c:v>
                </c:pt>
                <c:pt idx="6">
                  <c:v>156</c:v>
                </c:pt>
                <c:pt idx="7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AE5-44AA-A211-2E6F3656CE5E}"/>
            </c:ext>
          </c:extLst>
        </c:ser>
        <c:ser>
          <c:idx val="2"/>
          <c:order val="2"/>
          <c:tx>
            <c:strRef>
              <c:f>matricula!$D$16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matricula!$A$17:$A$24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matricula!$D$17:$D$24</c:f>
              <c:numCache>
                <c:formatCode>General</c:formatCode>
                <c:ptCount val="8"/>
                <c:pt idx="0">
                  <c:v>33</c:v>
                </c:pt>
                <c:pt idx="1">
                  <c:v>63</c:v>
                </c:pt>
                <c:pt idx="2">
                  <c:v>158</c:v>
                </c:pt>
                <c:pt idx="3">
                  <c:v>64</c:v>
                </c:pt>
                <c:pt idx="4">
                  <c:v>120</c:v>
                </c:pt>
                <c:pt idx="5">
                  <c:v>87</c:v>
                </c:pt>
                <c:pt idx="6">
                  <c:v>156</c:v>
                </c:pt>
                <c:pt idx="7">
                  <c:v>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AE5-44AA-A211-2E6F3656CE5E}"/>
            </c:ext>
          </c:extLst>
        </c:ser>
        <c:ser>
          <c:idx val="3"/>
          <c:order val="3"/>
          <c:tx>
            <c:strRef>
              <c:f>matricula!$E$16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matricula!$A$17:$A$24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matricula!$E$17:$E$24</c:f>
              <c:numCache>
                <c:formatCode>General</c:formatCode>
                <c:ptCount val="8"/>
                <c:pt idx="0">
                  <c:v>14</c:v>
                </c:pt>
                <c:pt idx="1">
                  <c:v>27</c:v>
                </c:pt>
                <c:pt idx="2">
                  <c:v>69</c:v>
                </c:pt>
                <c:pt idx="3">
                  <c:v>33</c:v>
                </c:pt>
                <c:pt idx="4">
                  <c:v>52</c:v>
                </c:pt>
                <c:pt idx="5">
                  <c:v>40</c:v>
                </c:pt>
                <c:pt idx="6">
                  <c:v>79</c:v>
                </c:pt>
                <c:pt idx="7">
                  <c:v>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1AE5-44AA-A211-2E6F3656C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770304"/>
        <c:axId val="747760512"/>
      </c:barChart>
      <c:catAx>
        <c:axId val="747770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60512"/>
        <c:crosses val="autoZero"/>
        <c:auto val="1"/>
        <c:lblAlgn val="ctr"/>
        <c:lblOffset val="100"/>
        <c:noMultiLvlLbl val="0"/>
      </c:catAx>
      <c:valAx>
        <c:axId val="74776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7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alumnos acreditados'!$B$2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b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alumnos acreditados'!$B$3:$B$12</c:f>
              <c:numCache>
                <c:formatCode>General</c:formatCode>
                <c:ptCount val="10"/>
                <c:pt idx="0">
                  <c:v>93.62</c:v>
                </c:pt>
                <c:pt idx="1">
                  <c:v>75</c:v>
                </c:pt>
                <c:pt idx="2">
                  <c:v>99.49</c:v>
                </c:pt>
                <c:pt idx="3">
                  <c:v>97.39</c:v>
                </c:pt>
                <c:pt idx="4">
                  <c:v>95</c:v>
                </c:pt>
                <c:pt idx="5">
                  <c:v>100</c:v>
                </c:pt>
                <c:pt idx="6">
                  <c:v>93.75</c:v>
                </c:pt>
                <c:pt idx="7">
                  <c:v>96.77</c:v>
                </c:pt>
                <c:pt idx="8">
                  <c:v>97.01</c:v>
                </c:pt>
                <c:pt idx="9">
                  <c:v>98.36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3AD-45D7-8AB1-F647E78D8F21}"/>
            </c:ext>
          </c:extLst>
        </c:ser>
        <c:ser>
          <c:idx val="1"/>
          <c:order val="1"/>
          <c:tx>
            <c:strRef>
              <c:f>'% alumnos acreditados'!$C$2</c:f>
              <c:strCache>
                <c:ptCount val="1"/>
                <c:pt idx="0">
                  <c:v>Sep - 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alumnos acreditados'!$C$3:$C$12</c:f>
              <c:numCache>
                <c:formatCode>General</c:formatCode>
                <c:ptCount val="10"/>
                <c:pt idx="0">
                  <c:v>87.5</c:v>
                </c:pt>
                <c:pt idx="1">
                  <c:v>98.8</c:v>
                </c:pt>
                <c:pt idx="2">
                  <c:v>97.57</c:v>
                </c:pt>
                <c:pt idx="3">
                  <c:v>97.78</c:v>
                </c:pt>
                <c:pt idx="4">
                  <c:v>100</c:v>
                </c:pt>
                <c:pt idx="5">
                  <c:v>91.18</c:v>
                </c:pt>
                <c:pt idx="6">
                  <c:v>100</c:v>
                </c:pt>
                <c:pt idx="7">
                  <c:v>98.41</c:v>
                </c:pt>
                <c:pt idx="8">
                  <c:v>97.83</c:v>
                </c:pt>
                <c:pt idx="9">
                  <c:v>96.88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3AD-45D7-8AB1-F647E78D8F21}"/>
            </c:ext>
          </c:extLst>
        </c:ser>
        <c:ser>
          <c:idx val="2"/>
          <c:order val="2"/>
          <c:tx>
            <c:strRef>
              <c:f>'% alumnos acreditados'!$D$2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alumnos acreditados'!$D$3:$D$12</c:f>
              <c:numCache>
                <c:formatCode>General</c:formatCode>
                <c:ptCount val="10"/>
                <c:pt idx="0">
                  <c:v>95.16</c:v>
                </c:pt>
                <c:pt idx="1">
                  <c:v>88.89</c:v>
                </c:pt>
                <c:pt idx="2">
                  <c:v>95.32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98.15</c:v>
                </c:pt>
                <c:pt idx="7">
                  <c:v>98.28</c:v>
                </c:pt>
                <c:pt idx="8">
                  <c:v>100</c:v>
                </c:pt>
                <c:pt idx="9">
                  <c:v>96.67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3AD-45D7-8AB1-F647E78D8F21}"/>
            </c:ext>
          </c:extLst>
        </c:ser>
        <c:ser>
          <c:idx val="3"/>
          <c:order val="3"/>
          <c:tx>
            <c:strRef>
              <c:f>'% alumnos acreditados'!$E$2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alumnos acreditados'!$E$3:$E$12</c:f>
              <c:numCache>
                <c:formatCode>General</c:formatCode>
                <c:ptCount val="10"/>
                <c:pt idx="0">
                  <c:v>89.47</c:v>
                </c:pt>
                <c:pt idx="1">
                  <c:v>85.48</c:v>
                </c:pt>
                <c:pt idx="2">
                  <c:v>100</c:v>
                </c:pt>
                <c:pt idx="3">
                  <c:v>99.16</c:v>
                </c:pt>
                <c:pt idx="4">
                  <c:v>92.31</c:v>
                </c:pt>
                <c:pt idx="5">
                  <c:v>90.16</c:v>
                </c:pt>
                <c:pt idx="6">
                  <c:v>100</c:v>
                </c:pt>
                <c:pt idx="7">
                  <c:v>91.07</c:v>
                </c:pt>
                <c:pt idx="8">
                  <c:v>95.26</c:v>
                </c:pt>
                <c:pt idx="9">
                  <c:v>98.54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B3AD-45D7-8AB1-F647E78D8F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763232"/>
        <c:axId val="747761056"/>
      </c:barChart>
      <c:catAx>
        <c:axId val="74776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61056"/>
        <c:crosses val="autoZero"/>
        <c:auto val="1"/>
        <c:lblAlgn val="ctr"/>
        <c:lblOffset val="100"/>
        <c:noMultiLvlLbl val="0"/>
      </c:catAx>
      <c:valAx>
        <c:axId val="74776105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63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alumnos acreditados'!$B$15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acreditados'!$A$16:$A$23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alumnos acreditados'!$B$16:$B$23</c:f>
              <c:numCache>
                <c:formatCode>General</c:formatCode>
                <c:ptCount val="8"/>
                <c:pt idx="0">
                  <c:v>100</c:v>
                </c:pt>
                <c:pt idx="1">
                  <c:v>93.33</c:v>
                </c:pt>
                <c:pt idx="2">
                  <c:v>100</c:v>
                </c:pt>
                <c:pt idx="3">
                  <c:v>100</c:v>
                </c:pt>
                <c:pt idx="4">
                  <c:v>98.55</c:v>
                </c:pt>
                <c:pt idx="5">
                  <c:v>97.78</c:v>
                </c:pt>
                <c:pt idx="6">
                  <c:v>100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7D-4A8A-87C9-90B53C212FAD}"/>
            </c:ext>
          </c:extLst>
        </c:ser>
        <c:ser>
          <c:idx val="1"/>
          <c:order val="1"/>
          <c:tx>
            <c:strRef>
              <c:f>'% alumnos acreditados'!$C$15</c:f>
              <c:strCache>
                <c:ptCount val="1"/>
                <c:pt idx="0">
                  <c:v>Sep - 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acreditados'!$A$16:$A$23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alumnos acreditados'!$C$16:$C$23</c:f>
              <c:numCache>
                <c:formatCode>General</c:formatCode>
                <c:ptCount val="8"/>
                <c:pt idx="0">
                  <c:v>90.91</c:v>
                </c:pt>
                <c:pt idx="1">
                  <c:v>98.11</c:v>
                </c:pt>
                <c:pt idx="2">
                  <c:v>100</c:v>
                </c:pt>
                <c:pt idx="3">
                  <c:v>95.38</c:v>
                </c:pt>
                <c:pt idx="4">
                  <c:v>100</c:v>
                </c:pt>
                <c:pt idx="5">
                  <c:v>100</c:v>
                </c:pt>
                <c:pt idx="6">
                  <c:v>99.36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7D-4A8A-87C9-90B53C212FAD}"/>
            </c:ext>
          </c:extLst>
        </c:ser>
        <c:ser>
          <c:idx val="2"/>
          <c:order val="2"/>
          <c:tx>
            <c:strRef>
              <c:f>'% alumnos acreditados'!$D$15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acreditados'!$A$16:$A$23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alumnos acreditados'!$D$16:$D$23</c:f>
              <c:numCache>
                <c:formatCode>General</c:formatCode>
                <c:ptCount val="8"/>
                <c:pt idx="0">
                  <c:v>87.88</c:v>
                </c:pt>
                <c:pt idx="1">
                  <c:v>91.8</c:v>
                </c:pt>
                <c:pt idx="2">
                  <c:v>96.82</c:v>
                </c:pt>
                <c:pt idx="3">
                  <c:v>95.24</c:v>
                </c:pt>
                <c:pt idx="4">
                  <c:v>93.16</c:v>
                </c:pt>
                <c:pt idx="5">
                  <c:v>97.65</c:v>
                </c:pt>
                <c:pt idx="6">
                  <c:v>99.36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7D-4A8A-87C9-90B53C212FAD}"/>
            </c:ext>
          </c:extLst>
        </c:ser>
        <c:ser>
          <c:idx val="3"/>
          <c:order val="3"/>
          <c:tx>
            <c:strRef>
              <c:f>'% alumnos acreditados'!$E$15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alumnos acreditados'!$A$16:$A$23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alumnos acreditados'!$E$16:$E$23</c:f>
              <c:numCache>
                <c:formatCode>General</c:formatCode>
                <c:ptCount val="8"/>
                <c:pt idx="0">
                  <c:v>92.86</c:v>
                </c:pt>
                <c:pt idx="1">
                  <c:v>100</c:v>
                </c:pt>
                <c:pt idx="2">
                  <c:v>100</c:v>
                </c:pt>
                <c:pt idx="3">
                  <c:v>90.63</c:v>
                </c:pt>
                <c:pt idx="4">
                  <c:v>96</c:v>
                </c:pt>
                <c:pt idx="5">
                  <c:v>100</c:v>
                </c:pt>
                <c:pt idx="6">
                  <c:v>100</c:v>
                </c:pt>
                <c:pt idx="7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D7D-4A8A-87C9-90B53C212F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761600"/>
        <c:axId val="747757248"/>
      </c:barChart>
      <c:catAx>
        <c:axId val="74776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57248"/>
        <c:crosses val="autoZero"/>
        <c:auto val="1"/>
        <c:lblAlgn val="ctr"/>
        <c:lblOffset val="100"/>
        <c:noMultiLvlLbl val="0"/>
      </c:catAx>
      <c:valAx>
        <c:axId val="747757248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61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REGULARIZACION'!$B$2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REGULARIZACION'!$B$3:$B$12</c:f>
              <c:numCache>
                <c:formatCode>General</c:formatCode>
                <c:ptCount val="10"/>
                <c:pt idx="0">
                  <c:v>85</c:v>
                </c:pt>
                <c:pt idx="1">
                  <c:v>57.89</c:v>
                </c:pt>
                <c:pt idx="2">
                  <c:v>95.83</c:v>
                </c:pt>
                <c:pt idx="3">
                  <c:v>70</c:v>
                </c:pt>
                <c:pt idx="4">
                  <c:v>50</c:v>
                </c:pt>
                <c:pt idx="5">
                  <c:v>100</c:v>
                </c:pt>
                <c:pt idx="6">
                  <c:v>40</c:v>
                </c:pt>
                <c:pt idx="7">
                  <c:v>80</c:v>
                </c:pt>
                <c:pt idx="8">
                  <c:v>70.59</c:v>
                </c:pt>
                <c:pt idx="9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BE-402D-BA9A-A15878857ED7}"/>
            </c:ext>
          </c:extLst>
        </c:ser>
        <c:ser>
          <c:idx val="1"/>
          <c:order val="1"/>
          <c:tx>
            <c:strRef>
              <c:f>'% REGULARIZACION'!$C$2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REGULARIZACION'!$C$3:$C$12</c:f>
              <c:numCache>
                <c:formatCode>General</c:formatCode>
                <c:ptCount val="10"/>
                <c:pt idx="0">
                  <c:v>68.97</c:v>
                </c:pt>
                <c:pt idx="1">
                  <c:v>97.5</c:v>
                </c:pt>
                <c:pt idx="2">
                  <c:v>83.33</c:v>
                </c:pt>
                <c:pt idx="3">
                  <c:v>91.43</c:v>
                </c:pt>
                <c:pt idx="4">
                  <c:v>100</c:v>
                </c:pt>
                <c:pt idx="5">
                  <c:v>80</c:v>
                </c:pt>
                <c:pt idx="6">
                  <c:v>100</c:v>
                </c:pt>
                <c:pt idx="7">
                  <c:v>87.5</c:v>
                </c:pt>
                <c:pt idx="8">
                  <c:v>90.32</c:v>
                </c:pt>
                <c:pt idx="9">
                  <c:v>89.8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BE-402D-BA9A-A15878857ED7}"/>
            </c:ext>
          </c:extLst>
        </c:ser>
        <c:ser>
          <c:idx val="2"/>
          <c:order val="2"/>
          <c:tx>
            <c:strRef>
              <c:f>'% REGULARIZACION'!$D$2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REGULARIZACION'!$D$3:$D$12</c:f>
              <c:numCache>
                <c:formatCode>General</c:formatCode>
                <c:ptCount val="10"/>
                <c:pt idx="0">
                  <c:v>85.71</c:v>
                </c:pt>
                <c:pt idx="1">
                  <c:v>76.92</c:v>
                </c:pt>
                <c:pt idx="2">
                  <c:v>78.430000000000007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66.67</c:v>
                </c:pt>
                <c:pt idx="7">
                  <c:v>66.67</c:v>
                </c:pt>
                <c:pt idx="8">
                  <c:v>100</c:v>
                </c:pt>
                <c:pt idx="9">
                  <c:v>87.8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CBE-402D-BA9A-A15878857ED7}"/>
            </c:ext>
          </c:extLst>
        </c:ser>
        <c:ser>
          <c:idx val="3"/>
          <c:order val="3"/>
          <c:tx>
            <c:strRef>
              <c:f>'% REGULARIZACION'!$E$2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'% REGULARIZACION'!$E$3:$E$12</c:f>
              <c:numCache>
                <c:formatCode>General</c:formatCode>
                <c:ptCount val="10"/>
                <c:pt idx="0">
                  <c:v>68.42</c:v>
                </c:pt>
                <c:pt idx="1">
                  <c:v>78.569999999999993</c:v>
                </c:pt>
                <c:pt idx="2">
                  <c:v>100</c:v>
                </c:pt>
                <c:pt idx="3">
                  <c:v>95</c:v>
                </c:pt>
                <c:pt idx="4">
                  <c:v>77.78</c:v>
                </c:pt>
                <c:pt idx="5">
                  <c:v>76.92</c:v>
                </c:pt>
                <c:pt idx="6">
                  <c:v>66.67</c:v>
                </c:pt>
                <c:pt idx="7">
                  <c:v>16.670000000000002</c:v>
                </c:pt>
                <c:pt idx="8">
                  <c:v>64.709999999999994</c:v>
                </c:pt>
                <c:pt idx="9">
                  <c:v>90.48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4CBE-402D-BA9A-A15878857E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770848"/>
        <c:axId val="747758336"/>
      </c:barChart>
      <c:catAx>
        <c:axId val="747770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58336"/>
        <c:crosses val="autoZero"/>
        <c:auto val="1"/>
        <c:lblAlgn val="ctr"/>
        <c:lblOffset val="100"/>
        <c:noMultiLvlLbl val="0"/>
      </c:catAx>
      <c:valAx>
        <c:axId val="74775833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70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'% REGULARIZACION'!$B$14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REGULARIZACION'!$B$15:$B$22</c:f>
              <c:numCache>
                <c:formatCode>General</c:formatCode>
                <c:ptCount val="8"/>
                <c:pt idx="0">
                  <c:v>100</c:v>
                </c:pt>
                <c:pt idx="1">
                  <c:v>93.33</c:v>
                </c:pt>
                <c:pt idx="2">
                  <c:v>100</c:v>
                </c:pt>
                <c:pt idx="3">
                  <c:v>100</c:v>
                </c:pt>
                <c:pt idx="4">
                  <c:v>83.33</c:v>
                </c:pt>
                <c:pt idx="5">
                  <c:v>66.67</c:v>
                </c:pt>
                <c:pt idx="6">
                  <c:v>100</c:v>
                </c:pt>
                <c:pt idx="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E9-430E-9DEE-EBD11A8F8EDE}"/>
            </c:ext>
          </c:extLst>
        </c:ser>
        <c:ser>
          <c:idx val="1"/>
          <c:order val="1"/>
          <c:tx>
            <c:strRef>
              <c:f>'% REGULARIZACION'!$C$14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REGULARIZACION'!$C$15:$C$22</c:f>
              <c:numCache>
                <c:formatCode>General</c:formatCode>
                <c:ptCount val="8"/>
                <c:pt idx="0">
                  <c:v>76.92</c:v>
                </c:pt>
                <c:pt idx="1">
                  <c:v>97.83</c:v>
                </c:pt>
                <c:pt idx="2">
                  <c:v>100</c:v>
                </c:pt>
                <c:pt idx="3">
                  <c:v>90.91</c:v>
                </c:pt>
                <c:pt idx="4">
                  <c:v>100</c:v>
                </c:pt>
                <c:pt idx="5">
                  <c:v>100</c:v>
                </c:pt>
                <c:pt idx="6">
                  <c:v>80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5E9-430E-9DEE-EBD11A8F8EDE}"/>
            </c:ext>
          </c:extLst>
        </c:ser>
        <c:ser>
          <c:idx val="2"/>
          <c:order val="2"/>
          <c:tx>
            <c:strRef>
              <c:f>'% REGULARIZACION'!$D$14</c:f>
              <c:strCache>
                <c:ptCount val="1"/>
                <c:pt idx="0">
                  <c:v>Ene - 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REGULARIZACION'!$D$15:$D$22</c:f>
              <c:numCache>
                <c:formatCode>General</c:formatCode>
                <c:ptCount val="8"/>
                <c:pt idx="0">
                  <c:v>60</c:v>
                </c:pt>
                <c:pt idx="1">
                  <c:v>83.33</c:v>
                </c:pt>
                <c:pt idx="2">
                  <c:v>0</c:v>
                </c:pt>
                <c:pt idx="3">
                  <c:v>86.36</c:v>
                </c:pt>
                <c:pt idx="4">
                  <c:v>20</c:v>
                </c:pt>
                <c:pt idx="5">
                  <c:v>60</c:v>
                </c:pt>
                <c:pt idx="6">
                  <c:v>88.89</c:v>
                </c:pt>
                <c:pt idx="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5E9-430E-9DEE-EBD11A8F8EDE}"/>
            </c:ext>
          </c:extLst>
        </c:ser>
        <c:ser>
          <c:idx val="3"/>
          <c:order val="3"/>
          <c:tx>
            <c:strRef>
              <c:f>'% REGULARIZACION'!$E$14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'% REGULARIZACION'!$A$15:$A$22</c:f>
              <c:strCache>
                <c:ptCount val="8"/>
                <c:pt idx="0">
                  <c:v>Procesos Bioalimentarios</c:v>
                </c:pt>
                <c:pt idx="1">
                  <c:v>Metalmecánica</c:v>
                </c:pt>
                <c:pt idx="2">
                  <c:v>Mecatrónica</c:v>
                </c:pt>
                <c:pt idx="3">
                  <c:v>Energías Renovables</c:v>
                </c:pt>
                <c:pt idx="4">
                  <c:v>Gastronomía</c:v>
                </c:pt>
                <c:pt idx="5">
                  <c:v>Gestión y Desarrollo Turístico</c:v>
                </c:pt>
                <c:pt idx="6">
                  <c:v>Gestión de Negocios y Proyectos</c:v>
                </c:pt>
                <c:pt idx="7">
                  <c:v>Desarrollo y Gestion de Software</c:v>
                </c:pt>
              </c:strCache>
            </c:strRef>
          </c:cat>
          <c:val>
            <c:numRef>
              <c:f>'% REGULARIZACION'!$E$15:$E$22</c:f>
              <c:numCache>
                <c:formatCode>General</c:formatCode>
                <c:ptCount val="8"/>
                <c:pt idx="0">
                  <c:v>75</c:v>
                </c:pt>
                <c:pt idx="1">
                  <c:v>100</c:v>
                </c:pt>
                <c:pt idx="2">
                  <c:v>100</c:v>
                </c:pt>
                <c:pt idx="3">
                  <c:v>76.92</c:v>
                </c:pt>
                <c:pt idx="4">
                  <c:v>81.819999999999993</c:v>
                </c:pt>
                <c:pt idx="5">
                  <c:v>0</c:v>
                </c:pt>
                <c:pt idx="6">
                  <c:v>100</c:v>
                </c:pt>
                <c:pt idx="7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5E9-430E-9DEE-EBD11A8F8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764320"/>
        <c:axId val="747767584"/>
      </c:barChart>
      <c:catAx>
        <c:axId val="74776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67584"/>
        <c:crosses val="autoZero"/>
        <c:auto val="1"/>
        <c:lblAlgn val="ctr"/>
        <c:lblOffset val="100"/>
        <c:noMultiLvlLbl val="0"/>
      </c:catAx>
      <c:valAx>
        <c:axId val="74776758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64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'promedio cuatri aprov'!$B$2</c:f>
              <c:strCache>
                <c:ptCount val="1"/>
                <c:pt idx="0">
                  <c:v>May-Ago 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'promedio cuatri aprov'!$B$3:$B$12</c:f>
              <c:numCache>
                <c:formatCode>General</c:formatCode>
                <c:ptCount val="10"/>
                <c:pt idx="0">
                  <c:v>8.34</c:v>
                </c:pt>
                <c:pt idx="1">
                  <c:v>8.18</c:v>
                </c:pt>
                <c:pt idx="2">
                  <c:v>9.33</c:v>
                </c:pt>
                <c:pt idx="3">
                  <c:v>9.0399999999999991</c:v>
                </c:pt>
                <c:pt idx="4">
                  <c:v>8.7899999999999991</c:v>
                </c:pt>
                <c:pt idx="5">
                  <c:v>9</c:v>
                </c:pt>
                <c:pt idx="6">
                  <c:v>8.7899999999999991</c:v>
                </c:pt>
                <c:pt idx="7">
                  <c:v>8.98</c:v>
                </c:pt>
                <c:pt idx="8">
                  <c:v>8.6999999999999993</c:v>
                </c:pt>
                <c:pt idx="9">
                  <c:v>9.24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A2-4D83-972B-E67A5333A5F7}"/>
            </c:ext>
          </c:extLst>
        </c:ser>
        <c:ser>
          <c:idx val="1"/>
          <c:order val="1"/>
          <c:tx>
            <c:strRef>
              <c:f>'promedio cuatri aprov'!$C$2</c:f>
              <c:strCache>
                <c:ptCount val="1"/>
                <c:pt idx="0">
                  <c:v>Sep-Dic 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'promedio cuatri aprov'!$C$3:$C$12</c:f>
              <c:numCache>
                <c:formatCode>General</c:formatCode>
                <c:ptCount val="10"/>
                <c:pt idx="0">
                  <c:v>8.4499999999999993</c:v>
                </c:pt>
                <c:pt idx="1">
                  <c:v>8.84</c:v>
                </c:pt>
                <c:pt idx="2">
                  <c:v>9.11</c:v>
                </c:pt>
                <c:pt idx="3">
                  <c:v>9</c:v>
                </c:pt>
                <c:pt idx="4">
                  <c:v>9.08</c:v>
                </c:pt>
                <c:pt idx="5">
                  <c:v>8.8699999999999992</c:v>
                </c:pt>
                <c:pt idx="6">
                  <c:v>8.93</c:v>
                </c:pt>
                <c:pt idx="7">
                  <c:v>8.93</c:v>
                </c:pt>
                <c:pt idx="8">
                  <c:v>8.86</c:v>
                </c:pt>
                <c:pt idx="9">
                  <c:v>9.09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3A2-4D83-972B-E67A5333A5F7}"/>
            </c:ext>
          </c:extLst>
        </c:ser>
        <c:ser>
          <c:idx val="2"/>
          <c:order val="2"/>
          <c:tx>
            <c:strRef>
              <c:f>'promedio cuatri aprov'!$D$2</c:f>
              <c:strCache>
                <c:ptCount val="1"/>
                <c:pt idx="0">
                  <c:v>Ene-Abr 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'promedio cuatri aprov'!$D$3:$D$12</c:f>
              <c:numCache>
                <c:formatCode>General</c:formatCode>
                <c:ptCount val="10"/>
                <c:pt idx="0">
                  <c:v>8.64</c:v>
                </c:pt>
                <c:pt idx="1">
                  <c:v>8.59</c:v>
                </c:pt>
                <c:pt idx="2">
                  <c:v>9.19</c:v>
                </c:pt>
                <c:pt idx="3">
                  <c:v>8.99</c:v>
                </c:pt>
                <c:pt idx="4">
                  <c:v>9.16</c:v>
                </c:pt>
                <c:pt idx="5">
                  <c:v>8.84</c:v>
                </c:pt>
                <c:pt idx="6">
                  <c:v>8.99</c:v>
                </c:pt>
                <c:pt idx="7">
                  <c:v>8.99</c:v>
                </c:pt>
                <c:pt idx="8">
                  <c:v>8.76</c:v>
                </c:pt>
                <c:pt idx="9">
                  <c:v>9.08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3A2-4D83-972B-E67A5333A5F7}"/>
            </c:ext>
          </c:extLst>
        </c:ser>
        <c:ser>
          <c:idx val="3"/>
          <c:order val="3"/>
          <c:tx>
            <c:strRef>
              <c:f>'promedio cuatri aprov'!$E$2</c:f>
              <c:strCache>
                <c:ptCount val="1"/>
                <c:pt idx="0">
                  <c:v>May-Ago 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'promedio cuatri aprov'!$A$3:$A$12</c:f>
              <c:strCache>
                <c:ptCount val="10"/>
                <c:pt idx="0">
                  <c:v>Procesos alimentarios</c:v>
                </c:pt>
                <c:pt idx="1">
                  <c:v>Mecánica</c:v>
                </c:pt>
                <c:pt idx="2">
                  <c:v>Administración Formulación y evaluación de Proyectos</c:v>
                </c:pt>
                <c:pt idx="3">
                  <c:v>Mecatrónica A. Automatización</c:v>
                </c:pt>
                <c:pt idx="4">
                  <c:v>Mecatrónica A. Instalaciones Elec. Eficientes</c:v>
                </c:pt>
                <c:pt idx="5">
                  <c:v>Energías Renovables</c:v>
                </c:pt>
                <c:pt idx="6">
                  <c:v>Turismo A. Desarrollo de Productos Alternativos</c:v>
                </c:pt>
                <c:pt idx="7">
                  <c:v>Turismo A. Hotelería</c:v>
                </c:pt>
                <c:pt idx="8">
                  <c:v>Gastronomía</c:v>
                </c:pt>
                <c:pt idx="9">
                  <c:v>Tecnologías de la Información A. Desarrollo de Software Multiplataforma</c:v>
                </c:pt>
              </c:strCache>
            </c:strRef>
          </c:cat>
          <c:val>
            <c:numRef>
              <c:f>'promedio cuatri aprov'!$E$3:$E$12</c:f>
              <c:numCache>
                <c:formatCode>General</c:formatCode>
                <c:ptCount val="10"/>
                <c:pt idx="0">
                  <c:v>8.08</c:v>
                </c:pt>
                <c:pt idx="1">
                  <c:v>8.25</c:v>
                </c:pt>
                <c:pt idx="2">
                  <c:v>9.35</c:v>
                </c:pt>
                <c:pt idx="3">
                  <c:v>9.1300000000000008</c:v>
                </c:pt>
                <c:pt idx="4">
                  <c:v>8.73</c:v>
                </c:pt>
                <c:pt idx="5">
                  <c:v>8.89</c:v>
                </c:pt>
                <c:pt idx="6">
                  <c:v>8.25</c:v>
                </c:pt>
                <c:pt idx="7">
                  <c:v>8.25</c:v>
                </c:pt>
                <c:pt idx="8">
                  <c:v>8.6300000000000008</c:v>
                </c:pt>
                <c:pt idx="9">
                  <c:v>9.27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3A2-4D83-972B-E67A5333A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756160"/>
        <c:axId val="747756704"/>
      </c:barChart>
      <c:catAx>
        <c:axId val="74775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56704"/>
        <c:crosses val="autoZero"/>
        <c:auto val="1"/>
        <c:lblAlgn val="ctr"/>
        <c:lblOffset val="100"/>
        <c:noMultiLvlLbl val="0"/>
      </c:catAx>
      <c:valAx>
        <c:axId val="747756704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47756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2515"/>
            <a:ext cx="9089390" cy="158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4670" y="302260"/>
            <a:ext cx="9624060" cy="1209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7995"/>
            <a:ext cx="9624060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5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8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40200" y="2792097"/>
            <a:ext cx="9003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600" b="1" i="1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Reporte de Revisión por la Dirección</a:t>
            </a:r>
            <a:endParaRPr kumimoji="1" lang="es-MX" sz="3600" b="1" i="1" kern="0" dirty="0">
              <a:solidFill>
                <a:srgbClr val="5B9BD5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rgbClr val="CCCC00"/>
              </a:buClr>
              <a:buSzPct val="70000"/>
              <a:defRPr/>
            </a:pPr>
            <a:r>
              <a:rPr kumimoji="1" lang="es-MX" sz="3600" b="1" i="1" kern="0" dirty="0" smtClean="0">
                <a:solidFill>
                  <a:srgbClr val="5B9BD5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septiembre – diciembre 2023</a:t>
            </a:r>
          </a:p>
        </p:txBody>
      </p:sp>
    </p:spTree>
    <p:extLst>
      <p:ext uri="{BB962C8B-B14F-4D97-AF65-F5344CB8AC3E}">
        <p14:creationId xmlns:p14="http://schemas.microsoft.com/office/powerpoint/2010/main" val="33209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98700" y="73025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 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Matrícula, </a:t>
            </a: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</a:t>
            </a: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Ing./Lic.</a:t>
            </a:r>
            <a:endParaRPr kumimoji="0" lang="es-MX" sz="1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663643"/>
              </p:ext>
            </p:extLst>
          </p:nvPr>
        </p:nvGraphicFramePr>
        <p:xfrm>
          <a:off x="1231900" y="1414219"/>
          <a:ext cx="8794531" cy="4203626"/>
        </p:xfrm>
        <a:graphic>
          <a:graphicData uri="http://schemas.openxmlformats.org/drawingml/2006/table">
            <a:tbl>
              <a:tblPr/>
              <a:tblGrid>
                <a:gridCol w="3741473">
                  <a:extLst>
                    <a:ext uri="{9D8B030D-6E8A-4147-A177-3AD203B41FA5}">
                      <a16:colId xmlns:a16="http://schemas.microsoft.com/office/drawing/2014/main" xmlns="" val="1623150542"/>
                    </a:ext>
                  </a:extLst>
                </a:gridCol>
                <a:gridCol w="1422036">
                  <a:extLst>
                    <a:ext uri="{9D8B030D-6E8A-4147-A177-3AD203B41FA5}">
                      <a16:colId xmlns:a16="http://schemas.microsoft.com/office/drawing/2014/main" xmlns="" val="2305658379"/>
                    </a:ext>
                  </a:extLst>
                </a:gridCol>
                <a:gridCol w="1251758">
                  <a:extLst>
                    <a:ext uri="{9D8B030D-6E8A-4147-A177-3AD203B41FA5}">
                      <a16:colId xmlns:a16="http://schemas.microsoft.com/office/drawing/2014/main" xmlns="" val="2443789130"/>
                    </a:ext>
                  </a:extLst>
                </a:gridCol>
                <a:gridCol w="1256361">
                  <a:extLst>
                    <a:ext uri="{9D8B030D-6E8A-4147-A177-3AD203B41FA5}">
                      <a16:colId xmlns:a16="http://schemas.microsoft.com/office/drawing/2014/main" xmlns="" val="4020715874"/>
                    </a:ext>
                  </a:extLst>
                </a:gridCol>
                <a:gridCol w="1122903">
                  <a:extLst>
                    <a:ext uri="{9D8B030D-6E8A-4147-A177-3AD203B41FA5}">
                      <a16:colId xmlns:a16="http://schemas.microsoft.com/office/drawing/2014/main" xmlns="" val="3346798082"/>
                    </a:ext>
                  </a:extLst>
                </a:gridCol>
              </a:tblGrid>
              <a:tr h="8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717458"/>
                  </a:ext>
                </a:extLst>
              </a:tr>
              <a:tr h="3906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23443126"/>
                  </a:ext>
                </a:extLst>
              </a:tr>
              <a:tr h="3906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8812387"/>
                  </a:ext>
                </a:extLst>
              </a:tr>
              <a:tr h="3906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29156812"/>
                  </a:ext>
                </a:extLst>
              </a:tr>
              <a:tr h="3906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862746"/>
                  </a:ext>
                </a:extLst>
              </a:tr>
              <a:tr h="3906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3670119"/>
                  </a:ext>
                </a:extLst>
              </a:tr>
              <a:tr h="35273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78685794"/>
                  </a:ext>
                </a:extLst>
              </a:tr>
              <a:tr h="51121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120047"/>
                  </a:ext>
                </a:extLst>
              </a:tr>
              <a:tr h="5663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Gestion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9007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74900" y="57785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 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Matrícula, </a:t>
            </a: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</a:t>
            </a:r>
            <a:r>
              <a:rPr lang="es-MX" b="1" i="1" noProof="0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Ing/Lic.</a:t>
            </a: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MX" sz="1800" b="1" i="1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7214931"/>
              </p:ext>
            </p:extLst>
          </p:nvPr>
        </p:nvGraphicFramePr>
        <p:xfrm>
          <a:off x="927100" y="1320116"/>
          <a:ext cx="8839200" cy="573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009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TSU , Meta: 70%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6096"/>
              </p:ext>
            </p:extLst>
          </p:nvPr>
        </p:nvGraphicFramePr>
        <p:xfrm>
          <a:off x="622300" y="1568451"/>
          <a:ext cx="9525001" cy="4191000"/>
        </p:xfrm>
        <a:graphic>
          <a:graphicData uri="http://schemas.openxmlformats.org/drawingml/2006/table">
            <a:tbl>
              <a:tblPr/>
              <a:tblGrid>
                <a:gridCol w="3326688">
                  <a:extLst>
                    <a:ext uri="{9D8B030D-6E8A-4147-A177-3AD203B41FA5}">
                      <a16:colId xmlns:a16="http://schemas.microsoft.com/office/drawing/2014/main" xmlns="" val="4218137193"/>
                    </a:ext>
                  </a:extLst>
                </a:gridCol>
                <a:gridCol w="1569193">
                  <a:extLst>
                    <a:ext uri="{9D8B030D-6E8A-4147-A177-3AD203B41FA5}">
                      <a16:colId xmlns:a16="http://schemas.microsoft.com/office/drawing/2014/main" xmlns="" val="353016199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xmlns="" val="1210193327"/>
                    </a:ext>
                  </a:extLst>
                </a:gridCol>
                <a:gridCol w="1673806">
                  <a:extLst>
                    <a:ext uri="{9D8B030D-6E8A-4147-A177-3AD203B41FA5}">
                      <a16:colId xmlns:a16="http://schemas.microsoft.com/office/drawing/2014/main" xmlns="" val="1630072740"/>
                    </a:ext>
                  </a:extLst>
                </a:gridCol>
                <a:gridCol w="1527348">
                  <a:extLst>
                    <a:ext uri="{9D8B030D-6E8A-4147-A177-3AD203B41FA5}">
                      <a16:colId xmlns:a16="http://schemas.microsoft.com/office/drawing/2014/main" xmlns="" val="1374971471"/>
                    </a:ext>
                  </a:extLst>
                </a:gridCol>
              </a:tblGrid>
              <a:tr h="5549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 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94648636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89.47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6727354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10317915"/>
                  </a:ext>
                </a:extLst>
              </a:tr>
              <a:tr h="55494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92175551"/>
                  </a:ext>
                </a:extLst>
              </a:tr>
              <a:tr h="3390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7598842"/>
                  </a:ext>
                </a:extLst>
              </a:tr>
              <a:tr h="2613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147337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2769503"/>
                  </a:ext>
                </a:extLst>
              </a:tr>
              <a:tr h="2390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587573"/>
                  </a:ext>
                </a:extLst>
              </a:tr>
              <a:tr h="27747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816018"/>
                  </a:ext>
                </a:extLst>
              </a:tr>
              <a:tr h="32574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5113362"/>
                  </a:ext>
                </a:extLst>
              </a:tr>
              <a:tr h="8059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20398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393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TSU , Meta: 70%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702885"/>
              </p:ext>
            </p:extLst>
          </p:nvPr>
        </p:nvGraphicFramePr>
        <p:xfrm>
          <a:off x="407988" y="1395186"/>
          <a:ext cx="10285412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40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70%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402823"/>
              </p:ext>
            </p:extLst>
          </p:nvPr>
        </p:nvGraphicFramePr>
        <p:xfrm>
          <a:off x="1460501" y="1644650"/>
          <a:ext cx="8686799" cy="4267201"/>
        </p:xfrm>
        <a:graphic>
          <a:graphicData uri="http://schemas.openxmlformats.org/drawingml/2006/table">
            <a:tbl>
              <a:tblPr/>
              <a:tblGrid>
                <a:gridCol w="3033939">
                  <a:extLst>
                    <a:ext uri="{9D8B030D-6E8A-4147-A177-3AD203B41FA5}">
                      <a16:colId xmlns:a16="http://schemas.microsoft.com/office/drawing/2014/main" xmlns="" val="935450607"/>
                    </a:ext>
                  </a:extLst>
                </a:gridCol>
                <a:gridCol w="1431104">
                  <a:extLst>
                    <a:ext uri="{9D8B030D-6E8A-4147-A177-3AD203B41FA5}">
                      <a16:colId xmlns:a16="http://schemas.microsoft.com/office/drawing/2014/main" xmlns="" val="3584478407"/>
                    </a:ext>
                  </a:extLst>
                </a:gridCol>
                <a:gridCol w="1302304">
                  <a:extLst>
                    <a:ext uri="{9D8B030D-6E8A-4147-A177-3AD203B41FA5}">
                      <a16:colId xmlns:a16="http://schemas.microsoft.com/office/drawing/2014/main" xmlns="" val="3510831165"/>
                    </a:ext>
                  </a:extLst>
                </a:gridCol>
                <a:gridCol w="1526511">
                  <a:extLst>
                    <a:ext uri="{9D8B030D-6E8A-4147-A177-3AD203B41FA5}">
                      <a16:colId xmlns:a16="http://schemas.microsoft.com/office/drawing/2014/main" xmlns="" val="3911156281"/>
                    </a:ext>
                  </a:extLst>
                </a:gridCol>
                <a:gridCol w="1392941">
                  <a:extLst>
                    <a:ext uri="{9D8B030D-6E8A-4147-A177-3AD203B41FA5}">
                      <a16:colId xmlns:a16="http://schemas.microsoft.com/office/drawing/2014/main" xmlns="" val="3453494076"/>
                    </a:ext>
                  </a:extLst>
                </a:gridCol>
              </a:tblGrid>
              <a:tr h="6814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 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5983233"/>
                  </a:ext>
                </a:extLst>
              </a:tr>
              <a:tr h="3277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87.88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92.86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1582826"/>
                  </a:ext>
                </a:extLst>
              </a:tr>
              <a:tr h="3277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302648"/>
                  </a:ext>
                </a:extLst>
              </a:tr>
              <a:tr h="3277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6348624"/>
                  </a:ext>
                </a:extLst>
              </a:tr>
              <a:tr h="3277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0654287"/>
                  </a:ext>
                </a:extLst>
              </a:tr>
              <a:tr h="32774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1339673"/>
                  </a:ext>
                </a:extLst>
              </a:tr>
              <a:tr h="68145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53982989"/>
                  </a:ext>
                </a:extLst>
              </a:tr>
              <a:tr h="6327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41362988"/>
                  </a:ext>
                </a:extLst>
              </a:tr>
              <a:tr h="63277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Gestion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070186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84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 de alumnos Acreditados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70%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7693582"/>
              </p:ext>
            </p:extLst>
          </p:nvPr>
        </p:nvGraphicFramePr>
        <p:xfrm>
          <a:off x="756443" y="1269604"/>
          <a:ext cx="9390857" cy="5838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590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TSU,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90%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661514"/>
              </p:ext>
            </p:extLst>
          </p:nvPr>
        </p:nvGraphicFramePr>
        <p:xfrm>
          <a:off x="1155701" y="1416051"/>
          <a:ext cx="9220199" cy="5212181"/>
        </p:xfrm>
        <a:graphic>
          <a:graphicData uri="http://schemas.openxmlformats.org/drawingml/2006/table">
            <a:tbl>
              <a:tblPr/>
              <a:tblGrid>
                <a:gridCol w="3253014">
                  <a:extLst>
                    <a:ext uri="{9D8B030D-6E8A-4147-A177-3AD203B41FA5}">
                      <a16:colId xmlns:a16="http://schemas.microsoft.com/office/drawing/2014/main" xmlns="" val="3491887305"/>
                    </a:ext>
                  </a:extLst>
                </a:gridCol>
                <a:gridCol w="1556657">
                  <a:extLst>
                    <a:ext uri="{9D8B030D-6E8A-4147-A177-3AD203B41FA5}">
                      <a16:colId xmlns:a16="http://schemas.microsoft.com/office/drawing/2014/main" xmlns="" val="733386282"/>
                    </a:ext>
                  </a:extLst>
                </a:gridCol>
                <a:gridCol w="1576614">
                  <a:extLst>
                    <a:ext uri="{9D8B030D-6E8A-4147-A177-3AD203B41FA5}">
                      <a16:colId xmlns:a16="http://schemas.microsoft.com/office/drawing/2014/main" xmlns="" val="4088410260"/>
                    </a:ext>
                  </a:extLst>
                </a:gridCol>
                <a:gridCol w="1416957">
                  <a:extLst>
                    <a:ext uri="{9D8B030D-6E8A-4147-A177-3AD203B41FA5}">
                      <a16:colId xmlns:a16="http://schemas.microsoft.com/office/drawing/2014/main" xmlns="" val="2136260672"/>
                    </a:ext>
                  </a:extLst>
                </a:gridCol>
                <a:gridCol w="1416957">
                  <a:extLst>
                    <a:ext uri="{9D8B030D-6E8A-4147-A177-3AD203B41FA5}">
                      <a16:colId xmlns:a16="http://schemas.microsoft.com/office/drawing/2014/main" xmlns="" val="3693558435"/>
                    </a:ext>
                  </a:extLst>
                </a:gridCol>
              </a:tblGrid>
              <a:tr h="60808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903270"/>
                  </a:ext>
                </a:extLst>
              </a:tr>
              <a:tr h="260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85.71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68.42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4187915"/>
                  </a:ext>
                </a:extLst>
              </a:tr>
              <a:tr h="260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57.89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78.57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8128476"/>
                  </a:ext>
                </a:extLst>
              </a:tr>
              <a:tr h="8190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78.43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7732432"/>
                  </a:ext>
                </a:extLst>
              </a:tr>
              <a:tr h="4963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1315135"/>
                  </a:ext>
                </a:extLst>
              </a:tr>
              <a:tr h="69495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77.78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4084821"/>
                  </a:ext>
                </a:extLst>
              </a:tr>
              <a:tr h="260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02074588"/>
                  </a:ext>
                </a:extLst>
              </a:tr>
              <a:tr h="49639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2122892"/>
                  </a:ext>
                </a:extLst>
              </a:tr>
              <a:tr h="260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7432526"/>
                  </a:ext>
                </a:extLst>
              </a:tr>
              <a:tr h="26060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70.59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64.71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9640645"/>
                  </a:ext>
                </a:extLst>
              </a:tr>
              <a:tr h="7942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89.8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87.8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77474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856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TSU,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90%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535975"/>
              </p:ext>
            </p:extLst>
          </p:nvPr>
        </p:nvGraphicFramePr>
        <p:xfrm>
          <a:off x="960568" y="1269603"/>
          <a:ext cx="9339132" cy="597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608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90%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812502"/>
              </p:ext>
            </p:extLst>
          </p:nvPr>
        </p:nvGraphicFramePr>
        <p:xfrm>
          <a:off x="1231900" y="1416050"/>
          <a:ext cx="8763001" cy="4343399"/>
        </p:xfrm>
        <a:graphic>
          <a:graphicData uri="http://schemas.openxmlformats.org/drawingml/2006/table">
            <a:tbl>
              <a:tblPr/>
              <a:tblGrid>
                <a:gridCol w="3091708">
                  <a:extLst>
                    <a:ext uri="{9D8B030D-6E8A-4147-A177-3AD203B41FA5}">
                      <a16:colId xmlns:a16="http://schemas.microsoft.com/office/drawing/2014/main" xmlns="" val="3725670007"/>
                    </a:ext>
                  </a:extLst>
                </a:gridCol>
                <a:gridCol w="1479468">
                  <a:extLst>
                    <a:ext uri="{9D8B030D-6E8A-4147-A177-3AD203B41FA5}">
                      <a16:colId xmlns:a16="http://schemas.microsoft.com/office/drawing/2014/main" xmlns="" val="2778522648"/>
                    </a:ext>
                  </a:extLst>
                </a:gridCol>
                <a:gridCol w="1498435">
                  <a:extLst>
                    <a:ext uri="{9D8B030D-6E8A-4147-A177-3AD203B41FA5}">
                      <a16:colId xmlns:a16="http://schemas.microsoft.com/office/drawing/2014/main" xmlns="" val="2977024399"/>
                    </a:ext>
                  </a:extLst>
                </a:gridCol>
                <a:gridCol w="1346695">
                  <a:extLst>
                    <a:ext uri="{9D8B030D-6E8A-4147-A177-3AD203B41FA5}">
                      <a16:colId xmlns:a16="http://schemas.microsoft.com/office/drawing/2014/main" xmlns="" val="2675298961"/>
                    </a:ext>
                  </a:extLst>
                </a:gridCol>
                <a:gridCol w="1346695">
                  <a:extLst>
                    <a:ext uri="{9D8B030D-6E8A-4147-A177-3AD203B41FA5}">
                      <a16:colId xmlns:a16="http://schemas.microsoft.com/office/drawing/2014/main" xmlns="" val="885953852"/>
                    </a:ext>
                  </a:extLst>
                </a:gridCol>
              </a:tblGrid>
              <a:tr h="9128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</a:t>
                      </a:r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5800741"/>
                  </a:ext>
                </a:extLst>
              </a:tr>
              <a:tr h="3091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2181740"/>
                  </a:ext>
                </a:extLst>
              </a:tr>
              <a:tr h="3091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08713071"/>
                  </a:ext>
                </a:extLst>
              </a:tr>
              <a:tr h="3091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37482604"/>
                  </a:ext>
                </a:extLst>
              </a:tr>
              <a:tr h="3091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86.36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76.92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654655"/>
                  </a:ext>
                </a:extLst>
              </a:tr>
              <a:tr h="30919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81.82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8966093"/>
                  </a:ext>
                </a:extLst>
              </a:tr>
              <a:tr h="67727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66.67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076501"/>
                  </a:ext>
                </a:extLst>
              </a:tr>
              <a:tr h="603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17281302"/>
                  </a:ext>
                </a:extLst>
              </a:tr>
              <a:tr h="60365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Gestion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9558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726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Regularización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90%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866859"/>
              </p:ext>
            </p:extLst>
          </p:nvPr>
        </p:nvGraphicFramePr>
        <p:xfrm>
          <a:off x="927100" y="1345871"/>
          <a:ext cx="8839199" cy="5763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11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Rectángulo 3"/>
          <p:cNvSpPr/>
          <p:nvPr/>
        </p:nvSpPr>
        <p:spPr>
          <a:xfrm>
            <a:off x="1127994" y="2751406"/>
            <a:ext cx="90193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CCC00"/>
              </a:buClr>
              <a:buSzPct val="70000"/>
              <a:defRPr/>
            </a:pPr>
            <a:r>
              <a:rPr kumimoji="1" lang="es-MX" sz="3200" b="1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Objetivo: </a:t>
            </a:r>
            <a:r>
              <a:rPr kumimoji="1" lang="es-MX" sz="2400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Revisión y seguimiento al cumplimiento de las metas de Indicadores Institucionales </a:t>
            </a:r>
            <a:r>
              <a:rPr kumimoji="1" lang="es-MX" sz="2400" kern="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calidad y de </a:t>
            </a:r>
            <a:r>
              <a:rPr kumimoji="1" lang="es-MX" sz="2400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del SGC durante el cuatrimestre mayo – agosto 2023</a:t>
            </a:r>
          </a:p>
          <a:p>
            <a:pPr algn="just">
              <a:buClr>
                <a:srgbClr val="CCCC00"/>
              </a:buClr>
              <a:buSzPct val="70000"/>
              <a:defRPr/>
            </a:pPr>
            <a:r>
              <a:rPr kumimoji="1" lang="es-MX" sz="2400" kern="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49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041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TSU, 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784640"/>
              </p:ext>
            </p:extLst>
          </p:nvPr>
        </p:nvGraphicFramePr>
        <p:xfrm>
          <a:off x="1346201" y="1682909"/>
          <a:ext cx="8000998" cy="5143341"/>
        </p:xfrm>
        <a:graphic>
          <a:graphicData uri="http://schemas.openxmlformats.org/drawingml/2006/table">
            <a:tbl>
              <a:tblPr/>
              <a:tblGrid>
                <a:gridCol w="2800350">
                  <a:extLst>
                    <a:ext uri="{9D8B030D-6E8A-4147-A177-3AD203B41FA5}">
                      <a16:colId xmlns:a16="http://schemas.microsoft.com/office/drawing/2014/main" xmlns="" val="3784345172"/>
                    </a:ext>
                  </a:extLst>
                </a:gridCol>
                <a:gridCol w="1410703">
                  <a:extLst>
                    <a:ext uri="{9D8B030D-6E8A-4147-A177-3AD203B41FA5}">
                      <a16:colId xmlns:a16="http://schemas.microsoft.com/office/drawing/2014/main" xmlns="" val="3072370649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xmlns="" val="2006247662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xmlns="" val="1613798316"/>
                    </a:ext>
                  </a:extLst>
                </a:gridCol>
                <a:gridCol w="1263315">
                  <a:extLst>
                    <a:ext uri="{9D8B030D-6E8A-4147-A177-3AD203B41FA5}">
                      <a16:colId xmlns:a16="http://schemas.microsoft.com/office/drawing/2014/main" xmlns="" val="2918439222"/>
                    </a:ext>
                  </a:extLst>
                </a:gridCol>
              </a:tblGrid>
              <a:tr h="5155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839210"/>
                  </a:ext>
                </a:extLst>
              </a:tr>
              <a:tr h="41037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8875935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6771738"/>
                  </a:ext>
                </a:extLst>
              </a:tr>
              <a:tr h="8417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471959"/>
                  </a:ext>
                </a:extLst>
              </a:tr>
              <a:tr h="42089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9576872"/>
                  </a:ext>
                </a:extLst>
              </a:tr>
              <a:tr h="6313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2279719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73536040"/>
                  </a:ext>
                </a:extLst>
              </a:tr>
              <a:tr h="63134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4270368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09664486"/>
                  </a:ext>
                </a:extLst>
              </a:tr>
              <a:tr h="21255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9234489"/>
                  </a:ext>
                </a:extLst>
              </a:tr>
              <a:tr h="8417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236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43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539747"/>
            <a:ext cx="70419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TSU, 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111726"/>
              </p:ext>
            </p:extLst>
          </p:nvPr>
        </p:nvGraphicFramePr>
        <p:xfrm>
          <a:off x="960246" y="1187450"/>
          <a:ext cx="8958453" cy="5885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6121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58433"/>
              </p:ext>
            </p:extLst>
          </p:nvPr>
        </p:nvGraphicFramePr>
        <p:xfrm>
          <a:off x="1536698" y="1768396"/>
          <a:ext cx="8610602" cy="4267196"/>
        </p:xfrm>
        <a:graphic>
          <a:graphicData uri="http://schemas.openxmlformats.org/drawingml/2006/table">
            <a:tbl>
              <a:tblPr/>
              <a:tblGrid>
                <a:gridCol w="3013710">
                  <a:extLst>
                    <a:ext uri="{9D8B030D-6E8A-4147-A177-3AD203B41FA5}">
                      <a16:colId xmlns:a16="http://schemas.microsoft.com/office/drawing/2014/main" xmlns="" val="2535256604"/>
                    </a:ext>
                  </a:extLst>
                </a:gridCol>
                <a:gridCol w="1518185">
                  <a:extLst>
                    <a:ext uri="{9D8B030D-6E8A-4147-A177-3AD203B41FA5}">
                      <a16:colId xmlns:a16="http://schemas.microsoft.com/office/drawing/2014/main" xmlns="" val="120083804"/>
                    </a:ext>
                  </a:extLst>
                </a:gridCol>
                <a:gridCol w="1359569">
                  <a:extLst>
                    <a:ext uri="{9D8B030D-6E8A-4147-A177-3AD203B41FA5}">
                      <a16:colId xmlns:a16="http://schemas.microsoft.com/office/drawing/2014/main" xmlns="" val="3044877546"/>
                    </a:ext>
                  </a:extLst>
                </a:gridCol>
                <a:gridCol w="1359569">
                  <a:extLst>
                    <a:ext uri="{9D8B030D-6E8A-4147-A177-3AD203B41FA5}">
                      <a16:colId xmlns:a16="http://schemas.microsoft.com/office/drawing/2014/main" xmlns="" val="154014482"/>
                    </a:ext>
                  </a:extLst>
                </a:gridCol>
                <a:gridCol w="1359569">
                  <a:extLst>
                    <a:ext uri="{9D8B030D-6E8A-4147-A177-3AD203B41FA5}">
                      <a16:colId xmlns:a16="http://schemas.microsoft.com/office/drawing/2014/main" xmlns="" val="2252342810"/>
                    </a:ext>
                  </a:extLst>
                </a:gridCol>
              </a:tblGrid>
              <a:tr h="733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6514736"/>
                  </a:ext>
                </a:extLst>
              </a:tr>
              <a:tr h="5869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4884347"/>
                  </a:ext>
                </a:extLst>
              </a:tr>
              <a:tr h="2964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2106204"/>
                  </a:ext>
                </a:extLst>
              </a:tr>
              <a:tr h="2964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5726953"/>
                  </a:ext>
                </a:extLst>
              </a:tr>
              <a:tr h="2964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6207122"/>
                  </a:ext>
                </a:extLst>
              </a:tr>
              <a:tr h="2964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4344"/>
                  </a:ext>
                </a:extLst>
              </a:tr>
              <a:tr h="5869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5593368"/>
                  </a:ext>
                </a:extLst>
              </a:tr>
              <a:tr h="5869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6008391"/>
                  </a:ext>
                </a:extLst>
              </a:tr>
              <a:tr h="58696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Gestion de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73272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771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 en el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Meta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012434"/>
              </p:ext>
            </p:extLst>
          </p:nvPr>
        </p:nvGraphicFramePr>
        <p:xfrm>
          <a:off x="597571" y="1572539"/>
          <a:ext cx="9540658" cy="5018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07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/>
        </p:nvGraphicFramePr>
        <p:xfrm>
          <a:off x="1397826" y="1738313"/>
          <a:ext cx="7897748" cy="4986338"/>
        </p:xfrm>
        <a:graphic>
          <a:graphicData uri="http://schemas.openxmlformats.org/drawingml/2006/table">
            <a:tbl>
              <a:tblPr/>
              <a:tblGrid>
                <a:gridCol w="1368328">
                  <a:extLst>
                    <a:ext uri="{9D8B030D-6E8A-4147-A177-3AD203B41FA5}">
                      <a16:colId xmlns:a16="http://schemas.microsoft.com/office/drawing/2014/main" xmlns="" val="1279757409"/>
                    </a:ext>
                  </a:extLst>
                </a:gridCol>
                <a:gridCol w="1683260">
                  <a:extLst>
                    <a:ext uri="{9D8B030D-6E8A-4147-A177-3AD203B41FA5}">
                      <a16:colId xmlns:a16="http://schemas.microsoft.com/office/drawing/2014/main" xmlns="" val="1494598283"/>
                    </a:ext>
                  </a:extLst>
                </a:gridCol>
                <a:gridCol w="1620816">
                  <a:extLst>
                    <a:ext uri="{9D8B030D-6E8A-4147-A177-3AD203B41FA5}">
                      <a16:colId xmlns:a16="http://schemas.microsoft.com/office/drawing/2014/main" xmlns="" val="3047956186"/>
                    </a:ext>
                  </a:extLst>
                </a:gridCol>
                <a:gridCol w="1574663">
                  <a:extLst>
                    <a:ext uri="{9D8B030D-6E8A-4147-A177-3AD203B41FA5}">
                      <a16:colId xmlns:a16="http://schemas.microsoft.com/office/drawing/2014/main" xmlns="" val="744551288"/>
                    </a:ext>
                  </a:extLst>
                </a:gridCol>
                <a:gridCol w="1650681">
                  <a:extLst>
                    <a:ext uri="{9D8B030D-6E8A-4147-A177-3AD203B41FA5}">
                      <a16:colId xmlns:a16="http://schemas.microsoft.com/office/drawing/2014/main" xmlns="" val="191715738"/>
                    </a:ext>
                  </a:extLst>
                </a:gridCol>
              </a:tblGrid>
              <a:tr h="497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2018-Ago 2020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2019-Ago 2021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2020-Ago 2022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2021-Ago 2023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7582283"/>
                  </a:ext>
                </a:extLst>
              </a:tr>
              <a:tr h="3910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29.49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41.46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28.89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31.58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3954107"/>
                  </a:ext>
                </a:extLst>
              </a:tr>
              <a:tr h="171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36.73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35.23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21.05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26.79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2499338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40.12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53.73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55.88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56.02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29011096"/>
                  </a:ext>
                </a:extLst>
              </a:tr>
              <a:tr h="3992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63.21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55.21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47.42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59.76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0534342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76.67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51.72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27785203"/>
                  </a:ext>
                </a:extLst>
              </a:tr>
              <a:tr h="43997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68.18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57.38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58.49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43.14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5295139"/>
                  </a:ext>
                </a:extLst>
              </a:tr>
              <a:tr h="7251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46.34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52.78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51.06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4024344"/>
                  </a:ext>
                </a:extLst>
              </a:tr>
              <a:tr h="3992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53.33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52.38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47.5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49.09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94524436"/>
                  </a:ext>
                </a:extLst>
              </a:tr>
              <a:tr h="1711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56.94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59.82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36.51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55.41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0111162"/>
                  </a:ext>
                </a:extLst>
              </a:tr>
              <a:tr h="81476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 (Área desarrollo de software multiplataforma)</a:t>
                      </a:r>
                    </a:p>
                  </a:txBody>
                  <a:tcPr marL="8148" marR="8148" marT="81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47.71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50.57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55.91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60.2</a:t>
                      </a:r>
                    </a:p>
                  </a:txBody>
                  <a:tcPr marL="8148" marR="8148" marT="814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4947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4809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6425764"/>
              </p:ext>
            </p:extLst>
          </p:nvPr>
        </p:nvGraphicFramePr>
        <p:xfrm>
          <a:off x="1037401" y="1407410"/>
          <a:ext cx="8888556" cy="61490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0102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03500" y="443746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2481448"/>
              </p:ext>
            </p:extLst>
          </p:nvPr>
        </p:nvGraphicFramePr>
        <p:xfrm>
          <a:off x="927100" y="1314889"/>
          <a:ext cx="9525000" cy="5216899"/>
        </p:xfrm>
        <a:graphic>
          <a:graphicData uri="http://schemas.openxmlformats.org/drawingml/2006/table">
            <a:tbl>
              <a:tblPr/>
              <a:tblGrid>
                <a:gridCol w="1650258">
                  <a:extLst>
                    <a:ext uri="{9D8B030D-6E8A-4147-A177-3AD203B41FA5}">
                      <a16:colId xmlns:a16="http://schemas.microsoft.com/office/drawing/2014/main" xmlns="" val="1818060477"/>
                    </a:ext>
                  </a:extLst>
                </a:gridCol>
                <a:gridCol w="2030078">
                  <a:extLst>
                    <a:ext uri="{9D8B030D-6E8A-4147-A177-3AD203B41FA5}">
                      <a16:colId xmlns:a16="http://schemas.microsoft.com/office/drawing/2014/main" xmlns="" val="157462488"/>
                    </a:ext>
                  </a:extLst>
                </a:gridCol>
                <a:gridCol w="1954770">
                  <a:extLst>
                    <a:ext uri="{9D8B030D-6E8A-4147-A177-3AD203B41FA5}">
                      <a16:colId xmlns:a16="http://schemas.microsoft.com/office/drawing/2014/main" xmlns="" val="290745921"/>
                    </a:ext>
                  </a:extLst>
                </a:gridCol>
                <a:gridCol w="1899107">
                  <a:extLst>
                    <a:ext uri="{9D8B030D-6E8A-4147-A177-3AD203B41FA5}">
                      <a16:colId xmlns:a16="http://schemas.microsoft.com/office/drawing/2014/main" xmlns="" val="173673252"/>
                    </a:ext>
                  </a:extLst>
                </a:gridCol>
                <a:gridCol w="1990787">
                  <a:extLst>
                    <a:ext uri="{9D8B030D-6E8A-4147-A177-3AD203B41FA5}">
                      <a16:colId xmlns:a16="http://schemas.microsoft.com/office/drawing/2014/main" xmlns="" val="3734258679"/>
                    </a:ext>
                  </a:extLst>
                </a:gridCol>
              </a:tblGrid>
              <a:tr h="38677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2018-Abr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2019-Abr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2020-Abr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2021-Abr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64369239"/>
                  </a:ext>
                </a:extLst>
              </a:tr>
              <a:tr h="4307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44.83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5174184"/>
                  </a:ext>
                </a:extLst>
              </a:tr>
              <a:tr h="3340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9298709"/>
                  </a:ext>
                </a:extLst>
              </a:tr>
              <a:tr h="82232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93.88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9049622"/>
                  </a:ext>
                </a:extLst>
              </a:tr>
              <a:tr h="619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95.06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95590795"/>
                  </a:ext>
                </a:extLst>
              </a:tr>
              <a:tr h="31644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77.22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78.85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91.03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6750934"/>
                  </a:ext>
                </a:extLst>
              </a:tr>
              <a:tr h="4157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94568398"/>
                  </a:ext>
                </a:extLst>
              </a:tr>
              <a:tr h="4219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90.70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3273081"/>
                  </a:ext>
                </a:extLst>
              </a:tr>
              <a:tr h="27249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75.28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6089348"/>
                  </a:ext>
                </a:extLst>
              </a:tr>
              <a:tr h="61901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78.67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96091034"/>
                  </a:ext>
                </a:extLst>
              </a:tr>
              <a:tr h="41570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gestión de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86.44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71.43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38948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5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Eficiencia Terminal con Cohorte Generacional 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4437243"/>
              </p:ext>
            </p:extLst>
          </p:nvPr>
        </p:nvGraphicFramePr>
        <p:xfrm>
          <a:off x="1121942" y="1529012"/>
          <a:ext cx="8690841" cy="5530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953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374900" y="526578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476941"/>
              </p:ext>
            </p:extLst>
          </p:nvPr>
        </p:nvGraphicFramePr>
        <p:xfrm>
          <a:off x="964982" y="1383928"/>
          <a:ext cx="8756649" cy="5244305"/>
        </p:xfrm>
        <a:graphic>
          <a:graphicData uri="http://schemas.openxmlformats.org/drawingml/2006/table">
            <a:tbl>
              <a:tblPr/>
              <a:tblGrid>
                <a:gridCol w="1728841">
                  <a:extLst>
                    <a:ext uri="{9D8B030D-6E8A-4147-A177-3AD203B41FA5}">
                      <a16:colId xmlns:a16="http://schemas.microsoft.com/office/drawing/2014/main" xmlns="" val="4266440999"/>
                    </a:ext>
                  </a:extLst>
                </a:gridCol>
                <a:gridCol w="1756952">
                  <a:extLst>
                    <a:ext uri="{9D8B030D-6E8A-4147-A177-3AD203B41FA5}">
                      <a16:colId xmlns:a16="http://schemas.microsoft.com/office/drawing/2014/main" xmlns="" val="545389908"/>
                    </a:ext>
                  </a:extLst>
                </a:gridCol>
                <a:gridCol w="1756952">
                  <a:extLst>
                    <a:ext uri="{9D8B030D-6E8A-4147-A177-3AD203B41FA5}">
                      <a16:colId xmlns:a16="http://schemas.microsoft.com/office/drawing/2014/main" xmlns="" val="3120729105"/>
                    </a:ext>
                  </a:extLst>
                </a:gridCol>
                <a:gridCol w="1756952">
                  <a:extLst>
                    <a:ext uri="{9D8B030D-6E8A-4147-A177-3AD203B41FA5}">
                      <a16:colId xmlns:a16="http://schemas.microsoft.com/office/drawing/2014/main" xmlns="" val="2491293855"/>
                    </a:ext>
                  </a:extLst>
                </a:gridCol>
                <a:gridCol w="1756952">
                  <a:extLst>
                    <a:ext uri="{9D8B030D-6E8A-4147-A177-3AD203B41FA5}">
                      <a16:colId xmlns:a16="http://schemas.microsoft.com/office/drawing/2014/main" xmlns="" val="2332615166"/>
                    </a:ext>
                  </a:extLst>
                </a:gridCol>
              </a:tblGrid>
              <a:tr h="60669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2018-Ago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2019-Ago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2020-Ago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2021-Ago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9077851"/>
                  </a:ext>
                </a:extLst>
              </a:tr>
              <a:tr h="421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44624523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1715957"/>
                  </a:ext>
                </a:extLst>
              </a:tr>
              <a:tr h="627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431007"/>
                  </a:ext>
                </a:extLst>
              </a:tr>
              <a:tr h="42160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43283432"/>
                  </a:ext>
                </a:extLst>
              </a:tr>
              <a:tr h="627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8010236"/>
                  </a:ext>
                </a:extLst>
              </a:tr>
              <a:tr h="6169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2426993"/>
                  </a:ext>
                </a:extLst>
              </a:tr>
              <a:tr h="6478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92674698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10433"/>
                  </a:ext>
                </a:extLst>
              </a:tr>
              <a:tr h="21594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7591503"/>
                  </a:ext>
                </a:extLst>
              </a:tr>
              <a:tr h="62726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30923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92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8382627"/>
              </p:ext>
            </p:extLst>
          </p:nvPr>
        </p:nvGraphicFramePr>
        <p:xfrm>
          <a:off x="1030342" y="1528890"/>
          <a:ext cx="8632716" cy="5477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2932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69716" y="2284551"/>
            <a:ext cx="762053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Ingreso.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Matrícula.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Porcentaje de alumnos acreditados.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Porcentaje de regularización.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MX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Promedio Cuatrimestral de aprovechamiento general.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de Eficiencia Terminal con Cohorte Generacional.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generacional.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de testimonio de desempeño EGETSU</a:t>
            </a:r>
            <a:endParaRPr kumimoji="0" lang="es-MX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s-E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 Planes de estudios actualizados. 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516435" y="1263650"/>
            <a:ext cx="8127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INDICADORES INSTITUCIONALES DE  CALIDAD </a:t>
            </a:r>
            <a:endParaRPr lang="es-MX" sz="2400" b="1" i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556076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468688"/>
              </p:ext>
            </p:extLst>
          </p:nvPr>
        </p:nvGraphicFramePr>
        <p:xfrm>
          <a:off x="1146630" y="1397413"/>
          <a:ext cx="8762999" cy="5243752"/>
        </p:xfrm>
        <a:graphic>
          <a:graphicData uri="http://schemas.openxmlformats.org/drawingml/2006/table">
            <a:tbl>
              <a:tblPr/>
              <a:tblGrid>
                <a:gridCol w="1730095">
                  <a:extLst>
                    <a:ext uri="{9D8B030D-6E8A-4147-A177-3AD203B41FA5}">
                      <a16:colId xmlns:a16="http://schemas.microsoft.com/office/drawing/2014/main" xmlns="" val="1410174272"/>
                    </a:ext>
                  </a:extLst>
                </a:gridCol>
                <a:gridCol w="1758226">
                  <a:extLst>
                    <a:ext uri="{9D8B030D-6E8A-4147-A177-3AD203B41FA5}">
                      <a16:colId xmlns:a16="http://schemas.microsoft.com/office/drawing/2014/main" xmlns="" val="3480658354"/>
                    </a:ext>
                  </a:extLst>
                </a:gridCol>
                <a:gridCol w="1758226">
                  <a:extLst>
                    <a:ext uri="{9D8B030D-6E8A-4147-A177-3AD203B41FA5}">
                      <a16:colId xmlns:a16="http://schemas.microsoft.com/office/drawing/2014/main" xmlns="" val="1457182153"/>
                    </a:ext>
                  </a:extLst>
                </a:gridCol>
                <a:gridCol w="1758226">
                  <a:extLst>
                    <a:ext uri="{9D8B030D-6E8A-4147-A177-3AD203B41FA5}">
                      <a16:colId xmlns:a16="http://schemas.microsoft.com/office/drawing/2014/main" xmlns="" val="2003815386"/>
                    </a:ext>
                  </a:extLst>
                </a:gridCol>
                <a:gridCol w="1758226">
                  <a:extLst>
                    <a:ext uri="{9D8B030D-6E8A-4147-A177-3AD203B41FA5}">
                      <a16:colId xmlns:a16="http://schemas.microsoft.com/office/drawing/2014/main" xmlns="" val="1265056424"/>
                    </a:ext>
                  </a:extLst>
                </a:gridCol>
              </a:tblGrid>
              <a:tr h="49870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PE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2018-Abr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2019-Abr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2020-Abr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Sep 2021-Abr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0964664"/>
                  </a:ext>
                </a:extLst>
              </a:tr>
              <a:tr h="4259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Procesos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Bioalimentarios</a:t>
                      </a:r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26062777"/>
                  </a:ext>
                </a:extLst>
              </a:tr>
              <a:tr h="2181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8466547"/>
                  </a:ext>
                </a:extLst>
              </a:tr>
              <a:tr h="84156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454981"/>
                  </a:ext>
                </a:extLst>
              </a:tr>
              <a:tr h="6337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Gestión de Negocios y 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5006181"/>
                  </a:ext>
                </a:extLst>
              </a:tr>
              <a:tr h="2181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876298"/>
                  </a:ext>
                </a:extLst>
              </a:tr>
              <a:tr h="52987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68929530"/>
                  </a:ext>
                </a:extLst>
              </a:tr>
              <a:tr h="42597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Desarrollo Turístico Sustentable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8.91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8830503"/>
                  </a:ext>
                </a:extLst>
              </a:tr>
              <a:tr h="21818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2793490"/>
                  </a:ext>
                </a:extLst>
              </a:tr>
              <a:tr h="633772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146908"/>
                  </a:ext>
                </a:extLst>
              </a:tr>
              <a:tr h="415587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Desarrollo y Gestión de Software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9.32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876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97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523418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 de Egreso con Cohorte Generacional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8.0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3659634"/>
              </p:ext>
            </p:extLst>
          </p:nvPr>
        </p:nvGraphicFramePr>
        <p:xfrm>
          <a:off x="698500" y="1378857"/>
          <a:ext cx="98298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56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435334" y="1051832"/>
            <a:ext cx="58227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MX" sz="2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EGETSU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765300" y="2687766"/>
            <a:ext cx="8012787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es-MX" sz="20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es-MX" sz="2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realizar la aplicación del EGETSU se pidió autorización al H. Consejo Directivo, teniendo la aprobación a través del Acuerdo SO/52/28</a:t>
            </a:r>
            <a:endParaRPr lang="es-MX" sz="20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63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589811"/>
              </p:ext>
            </p:extLst>
          </p:nvPr>
        </p:nvGraphicFramePr>
        <p:xfrm>
          <a:off x="1573283" y="1758412"/>
          <a:ext cx="8382001" cy="3810001"/>
        </p:xfrm>
        <a:graphic>
          <a:graphicData uri="http://schemas.openxmlformats.org/drawingml/2006/table">
            <a:tbl>
              <a:tblPr/>
              <a:tblGrid>
                <a:gridCol w="3276213">
                  <a:extLst>
                    <a:ext uri="{9D8B030D-6E8A-4147-A177-3AD203B41FA5}">
                      <a16:colId xmlns:a16="http://schemas.microsoft.com/office/drawing/2014/main" xmlns="" val="7236695"/>
                    </a:ext>
                  </a:extLst>
                </a:gridCol>
                <a:gridCol w="1276447">
                  <a:extLst>
                    <a:ext uri="{9D8B030D-6E8A-4147-A177-3AD203B41FA5}">
                      <a16:colId xmlns:a16="http://schemas.microsoft.com/office/drawing/2014/main" xmlns="" val="3089214387"/>
                    </a:ext>
                  </a:extLst>
                </a:gridCol>
                <a:gridCol w="1276447">
                  <a:extLst>
                    <a:ext uri="{9D8B030D-6E8A-4147-A177-3AD203B41FA5}">
                      <a16:colId xmlns:a16="http://schemas.microsoft.com/office/drawing/2014/main" xmlns="" val="1940448765"/>
                    </a:ext>
                  </a:extLst>
                </a:gridCol>
                <a:gridCol w="1276447">
                  <a:extLst>
                    <a:ext uri="{9D8B030D-6E8A-4147-A177-3AD203B41FA5}">
                      <a16:colId xmlns:a16="http://schemas.microsoft.com/office/drawing/2014/main" xmlns="" val="1758464296"/>
                    </a:ext>
                  </a:extLst>
                </a:gridCol>
                <a:gridCol w="1276447">
                  <a:extLst>
                    <a:ext uri="{9D8B030D-6E8A-4147-A177-3AD203B41FA5}">
                      <a16:colId xmlns:a16="http://schemas.microsoft.com/office/drawing/2014/main" xmlns="" val="2453361867"/>
                    </a:ext>
                  </a:extLst>
                </a:gridCol>
              </a:tblGrid>
              <a:tr h="3187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nov-22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2186181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36257075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6442105"/>
                  </a:ext>
                </a:extLst>
              </a:tr>
              <a:tr h="6223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9613881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83956866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86196134"/>
                  </a:ext>
                </a:extLst>
              </a:tr>
              <a:tr h="62235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3724561"/>
                  </a:ext>
                </a:extLst>
              </a:tr>
              <a:tr h="31876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5509099"/>
                  </a:ext>
                </a:extLst>
              </a:tr>
              <a:tr h="6527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85.71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44204766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221884" y="5608835"/>
            <a:ext cx="8392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b="1" i="1" dirty="0" smtClean="0"/>
              <a:t>NOTA: </a:t>
            </a:r>
            <a:r>
              <a:rPr lang="es-MX" sz="1200" i="1" dirty="0" smtClean="0"/>
              <a:t>La próxima actualización será  realizada en enero de 2024 debido a que los resultados de los </a:t>
            </a:r>
            <a:r>
              <a:rPr lang="es-MX" sz="1200" i="1" dirty="0" err="1" smtClean="0"/>
              <a:t>PTC´s</a:t>
            </a:r>
            <a:r>
              <a:rPr lang="es-MX" sz="1200" i="1" dirty="0" smtClean="0"/>
              <a:t> que están participando se darán en el mes de diciembre de 2023 de acuerdo  a la convocatoria.</a:t>
            </a:r>
            <a:endParaRPr lang="es-MX" sz="1200" i="1" dirty="0"/>
          </a:p>
        </p:txBody>
      </p:sp>
    </p:spTree>
    <p:extLst>
      <p:ext uri="{BB962C8B-B14F-4D97-AF65-F5344CB8AC3E}">
        <p14:creationId xmlns:p14="http://schemas.microsoft.com/office/powerpoint/2010/main" val="125411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reconocimiento al Perfil Deseable por PRODEP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50%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1058767"/>
              </p:ext>
            </p:extLst>
          </p:nvPr>
        </p:nvGraphicFramePr>
        <p:xfrm>
          <a:off x="1308100" y="1689893"/>
          <a:ext cx="8839200" cy="4938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424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Planes de estudios actualizados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738159"/>
              </p:ext>
            </p:extLst>
          </p:nvPr>
        </p:nvGraphicFramePr>
        <p:xfrm>
          <a:off x="317500" y="1414383"/>
          <a:ext cx="4343400" cy="916067"/>
        </p:xfrm>
        <a:graphic>
          <a:graphicData uri="http://schemas.openxmlformats.org/drawingml/2006/table">
            <a:tbl>
              <a:tblPr/>
              <a:tblGrid>
                <a:gridCol w="845360">
                  <a:extLst>
                    <a:ext uri="{9D8B030D-6E8A-4147-A177-3AD203B41FA5}">
                      <a16:colId xmlns:a16="http://schemas.microsoft.com/office/drawing/2014/main" xmlns="" val="2035268926"/>
                    </a:ext>
                  </a:extLst>
                </a:gridCol>
                <a:gridCol w="874510">
                  <a:extLst>
                    <a:ext uri="{9D8B030D-6E8A-4147-A177-3AD203B41FA5}">
                      <a16:colId xmlns:a16="http://schemas.microsoft.com/office/drawing/2014/main" xmlns="" val="1416579613"/>
                    </a:ext>
                  </a:extLst>
                </a:gridCol>
                <a:gridCol w="874510">
                  <a:extLst>
                    <a:ext uri="{9D8B030D-6E8A-4147-A177-3AD203B41FA5}">
                      <a16:colId xmlns:a16="http://schemas.microsoft.com/office/drawing/2014/main" xmlns="" val="3239722313"/>
                    </a:ext>
                  </a:extLst>
                </a:gridCol>
                <a:gridCol w="874510">
                  <a:extLst>
                    <a:ext uri="{9D8B030D-6E8A-4147-A177-3AD203B41FA5}">
                      <a16:colId xmlns:a16="http://schemas.microsoft.com/office/drawing/2014/main" xmlns="" val="745931210"/>
                    </a:ext>
                  </a:extLst>
                </a:gridCol>
                <a:gridCol w="874510">
                  <a:extLst>
                    <a:ext uri="{9D8B030D-6E8A-4147-A177-3AD203B41FA5}">
                      <a16:colId xmlns:a16="http://schemas.microsoft.com/office/drawing/2014/main" xmlns="" val="2449300390"/>
                    </a:ext>
                  </a:extLst>
                </a:gridCol>
              </a:tblGrid>
              <a:tr h="5145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TSU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4442370"/>
                  </a:ext>
                </a:extLst>
              </a:tr>
              <a:tr h="4015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5898939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999436"/>
              </p:ext>
            </p:extLst>
          </p:nvPr>
        </p:nvGraphicFramePr>
        <p:xfrm>
          <a:off x="3060700" y="2522379"/>
          <a:ext cx="7086600" cy="377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9045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571969" y="654050"/>
            <a:ext cx="73467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CALIDAD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Planes de estudios actualizados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Ing./Lic.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299965"/>
              </p:ext>
            </p:extLst>
          </p:nvPr>
        </p:nvGraphicFramePr>
        <p:xfrm>
          <a:off x="241300" y="1453488"/>
          <a:ext cx="4648199" cy="876962"/>
        </p:xfrm>
        <a:graphic>
          <a:graphicData uri="http://schemas.openxmlformats.org/drawingml/2006/table">
            <a:tbl>
              <a:tblPr/>
              <a:tblGrid>
                <a:gridCol w="904683">
                  <a:extLst>
                    <a:ext uri="{9D8B030D-6E8A-4147-A177-3AD203B41FA5}">
                      <a16:colId xmlns:a16="http://schemas.microsoft.com/office/drawing/2014/main" xmlns="" val="478280143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xmlns="" val="3260561216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xmlns="" val="2748274095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xmlns="" val="2567050033"/>
                    </a:ext>
                  </a:extLst>
                </a:gridCol>
                <a:gridCol w="935879">
                  <a:extLst>
                    <a:ext uri="{9D8B030D-6E8A-4147-A177-3AD203B41FA5}">
                      <a16:colId xmlns:a16="http://schemas.microsoft.com/office/drawing/2014/main" xmlns="" val="570493162"/>
                    </a:ext>
                  </a:extLst>
                </a:gridCol>
              </a:tblGrid>
              <a:tr h="5799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ING/LIC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879205"/>
                  </a:ext>
                </a:extLst>
              </a:tr>
              <a:tr h="29703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26787658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077914"/>
              </p:ext>
            </p:extLst>
          </p:nvPr>
        </p:nvGraphicFramePr>
        <p:xfrm>
          <a:off x="3365500" y="2863850"/>
          <a:ext cx="65532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1165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3517900" y="1187450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INDICADORES DE PROCESO </a:t>
            </a:r>
            <a:endParaRPr lang="es-MX" sz="2000" b="1" dirty="0" smtClean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17701" y="1911607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342900" marR="0" lvl="0" indent="-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 kumimoji="0" sz="2000" b="0" i="0" u="none" strike="noStrike" kern="0" cap="none" spc="0" normalizeH="0" baseline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 smtClean="0"/>
              <a:t>Porcentaje </a:t>
            </a:r>
            <a:r>
              <a:rPr lang="es-ES" dirty="0"/>
              <a:t>de PTC con adecuada distribución académica</a:t>
            </a:r>
          </a:p>
          <a:p>
            <a:r>
              <a:rPr lang="es-ES" dirty="0" smtClean="0"/>
              <a:t>Porcentaje </a:t>
            </a:r>
            <a:r>
              <a:rPr lang="es-ES" dirty="0"/>
              <a:t>de PA con 25 horas o menos totales académicas</a:t>
            </a:r>
          </a:p>
          <a:p>
            <a:r>
              <a:rPr lang="es-ES" dirty="0" smtClean="0"/>
              <a:t>Promedios </a:t>
            </a:r>
            <a:r>
              <a:rPr lang="es-ES" dirty="0"/>
              <a:t>cuatrimestrales por grupo</a:t>
            </a:r>
          </a:p>
          <a:p>
            <a:r>
              <a:rPr lang="es-ES" dirty="0" smtClean="0"/>
              <a:t>Cumplimiento </a:t>
            </a:r>
            <a:r>
              <a:rPr lang="es-ES" dirty="0"/>
              <a:t>cuatrimestral de Programas de Estudio</a:t>
            </a:r>
          </a:p>
          <a:p>
            <a:r>
              <a:rPr lang="es-ES" dirty="0" smtClean="0"/>
              <a:t>% </a:t>
            </a:r>
            <a:r>
              <a:rPr lang="es-ES" dirty="0"/>
              <a:t>de terminación de Estadías.</a:t>
            </a:r>
          </a:p>
          <a:p>
            <a:r>
              <a:rPr lang="es-ES" dirty="0" smtClean="0"/>
              <a:t>% </a:t>
            </a:r>
            <a:r>
              <a:rPr lang="es-ES" dirty="0"/>
              <a:t>de empresas evaluadas.</a:t>
            </a:r>
          </a:p>
          <a:p>
            <a:r>
              <a:rPr lang="es-ES" dirty="0" smtClean="0"/>
              <a:t>% </a:t>
            </a:r>
            <a:r>
              <a:rPr lang="es-ES" dirty="0"/>
              <a:t>de docentes evaluados por estudiantes con calificación mayor o igual a 4.</a:t>
            </a:r>
          </a:p>
          <a:p>
            <a:r>
              <a:rPr lang="es-ES" dirty="0" smtClean="0"/>
              <a:t>% </a:t>
            </a:r>
            <a:r>
              <a:rPr lang="es-ES" dirty="0"/>
              <a:t>de personal académico con desempeño en gestión académico administrativo satisfactorio.</a:t>
            </a:r>
          </a:p>
          <a:p>
            <a:r>
              <a:rPr lang="es-ES" dirty="0" smtClean="0"/>
              <a:t>% </a:t>
            </a:r>
            <a:r>
              <a:rPr lang="es-ES" dirty="0"/>
              <a:t>de nuevo ingreso evaluados</a:t>
            </a:r>
          </a:p>
          <a:p>
            <a:r>
              <a:rPr lang="es-ES" dirty="0" smtClean="0"/>
              <a:t>Educación </a:t>
            </a:r>
            <a:r>
              <a:rPr lang="es-ES" dirty="0"/>
              <a:t>Continua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419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577850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PTC con adecuada distribución académica 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6669178"/>
              </p:ext>
            </p:extLst>
          </p:nvPr>
        </p:nvGraphicFramePr>
        <p:xfrm>
          <a:off x="546100" y="1407874"/>
          <a:ext cx="4571999" cy="880390"/>
        </p:xfrm>
        <a:graphic>
          <a:graphicData uri="http://schemas.openxmlformats.org/drawingml/2006/table">
            <a:tbl>
              <a:tblPr/>
              <a:tblGrid>
                <a:gridCol w="926551">
                  <a:extLst>
                    <a:ext uri="{9D8B030D-6E8A-4147-A177-3AD203B41FA5}">
                      <a16:colId xmlns:a16="http://schemas.microsoft.com/office/drawing/2014/main" xmlns="" val="3825952076"/>
                    </a:ext>
                  </a:extLst>
                </a:gridCol>
                <a:gridCol w="911362">
                  <a:extLst>
                    <a:ext uri="{9D8B030D-6E8A-4147-A177-3AD203B41FA5}">
                      <a16:colId xmlns:a16="http://schemas.microsoft.com/office/drawing/2014/main" xmlns="" val="1015305541"/>
                    </a:ext>
                  </a:extLst>
                </a:gridCol>
                <a:gridCol w="911362">
                  <a:extLst>
                    <a:ext uri="{9D8B030D-6E8A-4147-A177-3AD203B41FA5}">
                      <a16:colId xmlns:a16="http://schemas.microsoft.com/office/drawing/2014/main" xmlns="" val="452543881"/>
                    </a:ext>
                  </a:extLst>
                </a:gridCol>
                <a:gridCol w="911362">
                  <a:extLst>
                    <a:ext uri="{9D8B030D-6E8A-4147-A177-3AD203B41FA5}">
                      <a16:colId xmlns:a16="http://schemas.microsoft.com/office/drawing/2014/main" xmlns="" val="432666544"/>
                    </a:ext>
                  </a:extLst>
                </a:gridCol>
                <a:gridCol w="911362">
                  <a:extLst>
                    <a:ext uri="{9D8B030D-6E8A-4147-A177-3AD203B41FA5}">
                      <a16:colId xmlns:a16="http://schemas.microsoft.com/office/drawing/2014/main" xmlns="" val="2729196437"/>
                    </a:ext>
                  </a:extLst>
                </a:gridCol>
              </a:tblGrid>
              <a:tr h="4812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8685322"/>
                  </a:ext>
                </a:extLst>
              </a:tr>
              <a:tr h="3991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961697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933411"/>
              </p:ext>
            </p:extLst>
          </p:nvPr>
        </p:nvGraphicFramePr>
        <p:xfrm>
          <a:off x="3594100" y="2635250"/>
          <a:ext cx="6553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088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577850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adecuada distribución académica  </a:t>
            </a:r>
          </a:p>
          <a:p>
            <a:pPr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04209"/>
              </p:ext>
            </p:extLst>
          </p:nvPr>
        </p:nvGraphicFramePr>
        <p:xfrm>
          <a:off x="165101" y="1281265"/>
          <a:ext cx="4648198" cy="1007504"/>
        </p:xfrm>
        <a:graphic>
          <a:graphicData uri="http://schemas.openxmlformats.org/drawingml/2006/table">
            <a:tbl>
              <a:tblPr/>
              <a:tblGrid>
                <a:gridCol w="954266">
                  <a:extLst>
                    <a:ext uri="{9D8B030D-6E8A-4147-A177-3AD203B41FA5}">
                      <a16:colId xmlns:a16="http://schemas.microsoft.com/office/drawing/2014/main" xmlns="" val="2488958789"/>
                    </a:ext>
                  </a:extLst>
                </a:gridCol>
                <a:gridCol w="923483">
                  <a:extLst>
                    <a:ext uri="{9D8B030D-6E8A-4147-A177-3AD203B41FA5}">
                      <a16:colId xmlns:a16="http://schemas.microsoft.com/office/drawing/2014/main" xmlns="" val="4133960055"/>
                    </a:ext>
                  </a:extLst>
                </a:gridCol>
                <a:gridCol w="923483">
                  <a:extLst>
                    <a:ext uri="{9D8B030D-6E8A-4147-A177-3AD203B41FA5}">
                      <a16:colId xmlns:a16="http://schemas.microsoft.com/office/drawing/2014/main" xmlns="" val="907644445"/>
                    </a:ext>
                  </a:extLst>
                </a:gridCol>
                <a:gridCol w="923483">
                  <a:extLst>
                    <a:ext uri="{9D8B030D-6E8A-4147-A177-3AD203B41FA5}">
                      <a16:colId xmlns:a16="http://schemas.microsoft.com/office/drawing/2014/main" xmlns="" val="171224716"/>
                    </a:ext>
                  </a:extLst>
                </a:gridCol>
                <a:gridCol w="923483">
                  <a:extLst>
                    <a:ext uri="{9D8B030D-6E8A-4147-A177-3AD203B41FA5}">
                      <a16:colId xmlns:a16="http://schemas.microsoft.com/office/drawing/2014/main" xmlns="" val="1310421338"/>
                    </a:ext>
                  </a:extLst>
                </a:gridCol>
              </a:tblGrid>
              <a:tr h="6749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Cuatrimestre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2877775"/>
                  </a:ext>
                </a:extLst>
              </a:tr>
              <a:tr h="33254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57411006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4260367"/>
              </p:ext>
            </p:extLst>
          </p:nvPr>
        </p:nvGraphicFramePr>
        <p:xfrm>
          <a:off x="2679700" y="2559050"/>
          <a:ext cx="6968671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1419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98700" y="73025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 DE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algn="ctr"/>
            <a:r>
              <a:rPr lang="es-MX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</a:t>
            </a:r>
            <a:r>
              <a:rPr lang="es-MX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nivel TSU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286830"/>
              </p:ext>
            </p:extLst>
          </p:nvPr>
        </p:nvGraphicFramePr>
        <p:xfrm>
          <a:off x="1231900" y="1720855"/>
          <a:ext cx="8915398" cy="4571994"/>
        </p:xfrm>
        <a:graphic>
          <a:graphicData uri="http://schemas.openxmlformats.org/drawingml/2006/table">
            <a:tbl>
              <a:tblPr/>
              <a:tblGrid>
                <a:gridCol w="2583646">
                  <a:extLst>
                    <a:ext uri="{9D8B030D-6E8A-4147-A177-3AD203B41FA5}">
                      <a16:colId xmlns:a16="http://schemas.microsoft.com/office/drawing/2014/main" xmlns="" val="1375416790"/>
                    </a:ext>
                  </a:extLst>
                </a:gridCol>
                <a:gridCol w="1582938">
                  <a:extLst>
                    <a:ext uri="{9D8B030D-6E8A-4147-A177-3AD203B41FA5}">
                      <a16:colId xmlns:a16="http://schemas.microsoft.com/office/drawing/2014/main" xmlns="" val="506127305"/>
                    </a:ext>
                  </a:extLst>
                </a:gridCol>
                <a:gridCol w="1582938">
                  <a:extLst>
                    <a:ext uri="{9D8B030D-6E8A-4147-A177-3AD203B41FA5}">
                      <a16:colId xmlns:a16="http://schemas.microsoft.com/office/drawing/2014/main" xmlns="" val="4257245603"/>
                    </a:ext>
                  </a:extLst>
                </a:gridCol>
                <a:gridCol w="1582938">
                  <a:extLst>
                    <a:ext uri="{9D8B030D-6E8A-4147-A177-3AD203B41FA5}">
                      <a16:colId xmlns:a16="http://schemas.microsoft.com/office/drawing/2014/main" xmlns="" val="2681422150"/>
                    </a:ext>
                  </a:extLst>
                </a:gridCol>
                <a:gridCol w="1582938">
                  <a:extLst>
                    <a:ext uri="{9D8B030D-6E8A-4147-A177-3AD203B41FA5}">
                      <a16:colId xmlns:a16="http://schemas.microsoft.com/office/drawing/2014/main" xmlns="" val="1974499016"/>
                    </a:ext>
                  </a:extLst>
                </a:gridCol>
              </a:tblGrid>
              <a:tr h="633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384444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745313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97464007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AFEP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423277"/>
                  </a:ext>
                </a:extLst>
              </a:tr>
              <a:tr h="48426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9152828"/>
                  </a:ext>
                </a:extLst>
              </a:tr>
              <a:tr h="72019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5583455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7296212"/>
                  </a:ext>
                </a:extLst>
              </a:tr>
              <a:tr h="48426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6702061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65848107"/>
                  </a:ext>
                </a:extLst>
              </a:tr>
              <a:tr h="25082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3205827"/>
                  </a:ext>
                </a:extLst>
              </a:tr>
              <a:tr h="74503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7759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13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341809"/>
            <a:ext cx="7237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6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Promedios cuatrimestrales por grupo nivel TSU </a:t>
            </a:r>
            <a:endParaRPr lang="es-MX" sz="1400" b="1" i="1" dirty="0" smtClean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4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MX" sz="1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854140"/>
              </p:ext>
            </p:extLst>
          </p:nvPr>
        </p:nvGraphicFramePr>
        <p:xfrm>
          <a:off x="1023181" y="1062263"/>
          <a:ext cx="8608849" cy="6280566"/>
        </p:xfrm>
        <a:graphic>
          <a:graphicData uri="http://schemas.openxmlformats.org/drawingml/2006/table">
            <a:tbl>
              <a:tblPr/>
              <a:tblGrid>
                <a:gridCol w="814100">
                  <a:extLst>
                    <a:ext uri="{9D8B030D-6E8A-4147-A177-3AD203B41FA5}">
                      <a16:colId xmlns:a16="http://schemas.microsoft.com/office/drawing/2014/main" xmlns="" val="2107201857"/>
                    </a:ext>
                  </a:extLst>
                </a:gridCol>
                <a:gridCol w="816745">
                  <a:extLst>
                    <a:ext uri="{9D8B030D-6E8A-4147-A177-3AD203B41FA5}">
                      <a16:colId xmlns:a16="http://schemas.microsoft.com/office/drawing/2014/main" xmlns="" val="1238517836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2710921510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1306735837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3953589558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2951345161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2497148202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2019096297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636952425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2322791979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2900340084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3421593330"/>
                    </a:ext>
                  </a:extLst>
                </a:gridCol>
                <a:gridCol w="634364">
                  <a:extLst>
                    <a:ext uri="{9D8B030D-6E8A-4147-A177-3AD203B41FA5}">
                      <a16:colId xmlns:a16="http://schemas.microsoft.com/office/drawing/2014/main" xmlns="" val="4157068816"/>
                    </a:ext>
                  </a:extLst>
                </a:gridCol>
              </a:tblGrid>
              <a:tr h="23319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(T.S.U.)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-Dic  2022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</a:t>
                      </a:r>
                      <a:r>
                        <a:rPr lang="es-MX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92807548"/>
                  </a:ext>
                </a:extLst>
              </a:tr>
              <a:tr h="1978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7390450"/>
                  </a:ext>
                </a:extLst>
              </a:tr>
              <a:tr h="14133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0145162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7.92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9032708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992948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6.13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4284057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0370075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7879720"/>
                  </a:ext>
                </a:extLst>
              </a:tr>
              <a:tr h="141331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54333477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7.57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7044210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7.55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2465623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106150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7.61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6169875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9346011"/>
                  </a:ext>
                </a:extLst>
              </a:tr>
              <a:tr h="141331">
                <a:tc rowSpan="1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Formulación y Evaluación de Proyectos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8500627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4012463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409130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5464657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6565588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2096949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3655209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4295245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0963300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9427383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940363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3288268"/>
                  </a:ext>
                </a:extLst>
              </a:tr>
              <a:tr h="141331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Área Automatización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6850105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6767568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5012486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34357900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0595666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7433526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70932841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874513"/>
                  </a:ext>
                </a:extLst>
              </a:tr>
              <a:tr h="141331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Área Instalaciones Eléctricas Eficientes</a:t>
                      </a:r>
                    </a:p>
                  </a:txBody>
                  <a:tcPr marL="6385" marR="6385" marT="63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5964742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04646729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8.48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0209394"/>
                  </a:ext>
                </a:extLst>
              </a:tr>
              <a:tr h="14133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6385" marR="6385" marT="63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1098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978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31572" y="327554"/>
            <a:ext cx="72372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16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Promedios cuatrimestrales por grupo nivel TSU </a:t>
            </a:r>
            <a:endParaRPr lang="es-MX" sz="1400" b="1" i="1" dirty="0" smtClean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4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MX" sz="14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008149"/>
              </p:ext>
            </p:extLst>
          </p:nvPr>
        </p:nvGraphicFramePr>
        <p:xfrm>
          <a:off x="1427807" y="1042367"/>
          <a:ext cx="8392029" cy="5951814"/>
        </p:xfrm>
        <a:graphic>
          <a:graphicData uri="http://schemas.openxmlformats.org/drawingml/2006/table">
            <a:tbl>
              <a:tblPr/>
              <a:tblGrid>
                <a:gridCol w="772533">
                  <a:extLst>
                    <a:ext uri="{9D8B030D-6E8A-4147-A177-3AD203B41FA5}">
                      <a16:colId xmlns:a16="http://schemas.microsoft.com/office/drawing/2014/main" xmlns="" val="1482515008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263669074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869309069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2168603895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1489957057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7551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1693658357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1812201828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501440579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2701523625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2457659770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676237514"/>
                    </a:ext>
                  </a:extLst>
                </a:gridCol>
                <a:gridCol w="634958">
                  <a:extLst>
                    <a:ext uri="{9D8B030D-6E8A-4147-A177-3AD203B41FA5}">
                      <a16:colId xmlns:a16="http://schemas.microsoft.com/office/drawing/2014/main" xmlns="" val="537579370"/>
                    </a:ext>
                  </a:extLst>
                </a:gridCol>
              </a:tblGrid>
              <a:tr h="25640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(T.S.U.)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 -Dic  2022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14235590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72261054"/>
                  </a:ext>
                </a:extLst>
              </a:tr>
              <a:tr h="150826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(Área Desarrollo de Productos Alternativos)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8714102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570684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8230646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7571304"/>
                  </a:ext>
                </a:extLst>
              </a:tr>
              <a:tr h="150826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(Área Hotelería)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4407423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9879479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0187752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7.31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7231706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0352897"/>
                  </a:ext>
                </a:extLst>
              </a:tr>
              <a:tr h="150826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2Gastronomía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453309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1355841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7648192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9052416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8999908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7144880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7.74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7.98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7097756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0618414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83157761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9147007"/>
                  </a:ext>
                </a:extLst>
              </a:tr>
              <a:tr h="150826">
                <a:tc rowSpan="9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Área Desarrollo de Software Multiplataforma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7590145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4803046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258639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9233455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394420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9.53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9.53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1429263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8396053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359366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90161075"/>
                  </a:ext>
                </a:extLst>
              </a:tr>
              <a:tr h="150826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8.81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8.58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9050923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0665185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0522047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6153026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8.64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9.07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038965"/>
                  </a:ext>
                </a:extLst>
              </a:tr>
              <a:tr h="15082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793" marR="6793" marT="6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8262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789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23284" y="421434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Promedios cuatrimestrales por grupo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532304"/>
              </p:ext>
            </p:extLst>
          </p:nvPr>
        </p:nvGraphicFramePr>
        <p:xfrm>
          <a:off x="768348" y="1283211"/>
          <a:ext cx="9378955" cy="5424770"/>
        </p:xfrm>
        <a:graphic>
          <a:graphicData uri="http://schemas.openxmlformats.org/drawingml/2006/table">
            <a:tbl>
              <a:tblPr/>
              <a:tblGrid>
                <a:gridCol w="863383">
                  <a:extLst>
                    <a:ext uri="{9D8B030D-6E8A-4147-A177-3AD203B41FA5}">
                      <a16:colId xmlns:a16="http://schemas.microsoft.com/office/drawing/2014/main" xmlns="" val="2618105681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813663639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2335869697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2434659623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4154539294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1122233827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1873653568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1002297401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3992797813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830692973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3539048640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3713220844"/>
                    </a:ext>
                  </a:extLst>
                </a:gridCol>
                <a:gridCol w="709631">
                  <a:extLst>
                    <a:ext uri="{9D8B030D-6E8A-4147-A177-3AD203B41FA5}">
                      <a16:colId xmlns:a16="http://schemas.microsoft.com/office/drawing/2014/main" xmlns="" val="1637272703"/>
                    </a:ext>
                  </a:extLst>
                </a:gridCol>
              </a:tblGrid>
              <a:tr h="50074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(Ing/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231684"/>
                  </a:ext>
                </a:extLst>
              </a:tr>
              <a:tr h="3338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2734932"/>
                  </a:ext>
                </a:extLst>
              </a:tr>
              <a:tr h="208645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2764767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1828307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24266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4458460"/>
                  </a:ext>
                </a:extLst>
              </a:tr>
              <a:tr h="208645">
                <a:tc rowSpan="6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78573381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0701370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4610030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78634591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1715301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1920310"/>
                  </a:ext>
                </a:extLst>
              </a:tr>
              <a:tr h="208645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4589084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7117300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68299593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2466901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04937162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9158282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9157498"/>
                  </a:ext>
                </a:extLst>
              </a:tr>
              <a:tr h="208645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5219369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7245495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8191929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9.73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1594387"/>
                  </a:ext>
                </a:extLst>
              </a:tr>
              <a:tr h="20864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7824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60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425450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Promedios cuatrimestrales por grupo nivel Ing./Lic. 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8.0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236992"/>
              </p:ext>
            </p:extLst>
          </p:nvPr>
        </p:nvGraphicFramePr>
        <p:xfrm>
          <a:off x="444299" y="1287224"/>
          <a:ext cx="9726587" cy="5437431"/>
        </p:xfrm>
        <a:graphic>
          <a:graphicData uri="http://schemas.openxmlformats.org/drawingml/2006/table">
            <a:tbl>
              <a:tblPr/>
              <a:tblGrid>
                <a:gridCol w="748199">
                  <a:extLst>
                    <a:ext uri="{9D8B030D-6E8A-4147-A177-3AD203B41FA5}">
                      <a16:colId xmlns:a16="http://schemas.microsoft.com/office/drawing/2014/main" xmlns="" val="379133052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1629348309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2887974769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2481677080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2813488832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3767878909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4110277045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2004020062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347406490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150398235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3442396787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2308732878"/>
                    </a:ext>
                  </a:extLst>
                </a:gridCol>
                <a:gridCol w="748199">
                  <a:extLst>
                    <a:ext uri="{9D8B030D-6E8A-4147-A177-3AD203B41FA5}">
                      <a16:colId xmlns:a16="http://schemas.microsoft.com/office/drawing/2014/main" xmlns="" val="500025245"/>
                    </a:ext>
                  </a:extLst>
                </a:gridCol>
              </a:tblGrid>
              <a:tr h="2939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(Ing/</a:t>
                      </a:r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Lic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</a:t>
                      </a:r>
                      <a:r>
                        <a:rPr lang="es-MX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07528762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Cuatrim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Grupo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Promedio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34592972"/>
                  </a:ext>
                </a:extLst>
              </a:tr>
              <a:tr h="183697"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9.06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5698067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9.15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0831172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3711486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4039693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6.91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1673321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8.08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47719118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15060838"/>
                  </a:ext>
                </a:extLst>
              </a:tr>
              <a:tr h="183697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Gestión de Software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9.36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549329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5032391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9053681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9457206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9.56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2435346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9.33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3105575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1959460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6638744"/>
                  </a:ext>
                </a:extLst>
              </a:tr>
              <a:tr h="183697">
                <a:tc rowSpan="8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9.14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9.03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8221739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7699681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9.18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9.59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9.23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225256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2076917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8.86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097995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9.21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9.66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1732282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8.96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9.37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6410332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9.99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41544953"/>
                  </a:ext>
                </a:extLst>
              </a:tr>
              <a:tr h="18369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8.82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9.31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8624007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8.85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9.16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9.19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6391230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8.97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8.88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3021323"/>
                  </a:ext>
                </a:extLst>
              </a:tr>
              <a:tr h="18369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8.84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8.7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423" marR="8423" marT="842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9139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357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552045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cuatrimestral de Programas de Estudio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95%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7450163"/>
              </p:ext>
            </p:extLst>
          </p:nvPr>
        </p:nvGraphicFramePr>
        <p:xfrm>
          <a:off x="1536700" y="1644651"/>
          <a:ext cx="8304051" cy="4800600"/>
        </p:xfrm>
        <a:graphic>
          <a:graphicData uri="http://schemas.openxmlformats.org/drawingml/2006/table">
            <a:tbl>
              <a:tblPr/>
              <a:tblGrid>
                <a:gridCol w="3358711">
                  <a:extLst>
                    <a:ext uri="{9D8B030D-6E8A-4147-A177-3AD203B41FA5}">
                      <a16:colId xmlns:a16="http://schemas.microsoft.com/office/drawing/2014/main" xmlns="" val="2213142020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xmlns="" val="188464202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xmlns="" val="4069055124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xmlns="" val="3264404731"/>
                    </a:ext>
                  </a:extLst>
                </a:gridCol>
                <a:gridCol w="1236335">
                  <a:extLst>
                    <a:ext uri="{9D8B030D-6E8A-4147-A177-3AD203B41FA5}">
                      <a16:colId xmlns:a16="http://schemas.microsoft.com/office/drawing/2014/main" xmlns="" val="49631623"/>
                    </a:ext>
                  </a:extLst>
                </a:gridCol>
              </a:tblGrid>
              <a:tr h="5152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88284560"/>
                  </a:ext>
                </a:extLst>
              </a:tr>
              <a:tr h="40214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89.47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7727762"/>
                  </a:ext>
                </a:extLst>
              </a:tr>
              <a:tr h="2639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94.44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85.48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7939349"/>
                  </a:ext>
                </a:extLst>
              </a:tr>
              <a:tr h="76658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Administracion Area Formulación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4787718"/>
                  </a:ext>
                </a:extLst>
              </a:tr>
              <a:tr h="2639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88889387"/>
                  </a:ext>
                </a:extLst>
              </a:tr>
              <a:tr h="5152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Instalaciones Elec.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92.31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8904765"/>
                  </a:ext>
                </a:extLst>
              </a:tr>
              <a:tr h="2639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90.16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3964614"/>
                  </a:ext>
                </a:extLst>
              </a:tr>
              <a:tr h="5152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77040007"/>
                  </a:ext>
                </a:extLst>
              </a:tr>
              <a:tr h="2639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91.07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8850650"/>
                  </a:ext>
                </a:extLst>
              </a:tr>
              <a:tr h="26390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95.26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5924464"/>
                  </a:ext>
                </a:extLst>
              </a:tr>
              <a:tr h="76658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98.54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890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0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22" y="42545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82525" y="1046701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cuatrimestral de Programas de Estudio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95%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479"/>
              </p:ext>
            </p:extLst>
          </p:nvPr>
        </p:nvGraphicFramePr>
        <p:xfrm>
          <a:off x="950960" y="2058986"/>
          <a:ext cx="8848724" cy="4767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2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552045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cuatrimestral de Programas de Estudio nivel 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/Ing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95% 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64927"/>
              </p:ext>
            </p:extLst>
          </p:nvPr>
        </p:nvGraphicFramePr>
        <p:xfrm>
          <a:off x="1079501" y="1873251"/>
          <a:ext cx="9067801" cy="4338945"/>
        </p:xfrm>
        <a:graphic>
          <a:graphicData uri="http://schemas.openxmlformats.org/drawingml/2006/table">
            <a:tbl>
              <a:tblPr/>
              <a:tblGrid>
                <a:gridCol w="3667621">
                  <a:extLst>
                    <a:ext uri="{9D8B030D-6E8A-4147-A177-3AD203B41FA5}">
                      <a16:colId xmlns:a16="http://schemas.microsoft.com/office/drawing/2014/main" xmlns="" val="1427975226"/>
                    </a:ext>
                  </a:extLst>
                </a:gridCol>
                <a:gridCol w="1350045">
                  <a:extLst>
                    <a:ext uri="{9D8B030D-6E8A-4147-A177-3AD203B41FA5}">
                      <a16:colId xmlns:a16="http://schemas.microsoft.com/office/drawing/2014/main" xmlns="" val="2110833652"/>
                    </a:ext>
                  </a:extLst>
                </a:gridCol>
                <a:gridCol w="1350045">
                  <a:extLst>
                    <a:ext uri="{9D8B030D-6E8A-4147-A177-3AD203B41FA5}">
                      <a16:colId xmlns:a16="http://schemas.microsoft.com/office/drawing/2014/main" xmlns="" val="1167449599"/>
                    </a:ext>
                  </a:extLst>
                </a:gridCol>
                <a:gridCol w="1350045">
                  <a:extLst>
                    <a:ext uri="{9D8B030D-6E8A-4147-A177-3AD203B41FA5}">
                      <a16:colId xmlns:a16="http://schemas.microsoft.com/office/drawing/2014/main" xmlns="" val="857848573"/>
                    </a:ext>
                  </a:extLst>
                </a:gridCol>
                <a:gridCol w="1350045">
                  <a:extLst>
                    <a:ext uri="{9D8B030D-6E8A-4147-A177-3AD203B41FA5}">
                      <a16:colId xmlns:a16="http://schemas.microsoft.com/office/drawing/2014/main" xmlns="" val="3622593867"/>
                    </a:ext>
                  </a:extLst>
                </a:gridCol>
              </a:tblGrid>
              <a:tr h="3809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5344478"/>
                  </a:ext>
                </a:extLst>
              </a:tr>
              <a:tr h="4082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92.86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1468044"/>
                  </a:ext>
                </a:extLst>
              </a:tr>
              <a:tr h="3926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2061916"/>
                  </a:ext>
                </a:extLst>
              </a:tr>
              <a:tr h="3926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9713483"/>
                  </a:ext>
                </a:extLst>
              </a:tr>
              <a:tr h="4082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90.63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6320850"/>
                  </a:ext>
                </a:extLst>
              </a:tr>
              <a:tr h="40823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97.92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4049070"/>
                  </a:ext>
                </a:extLst>
              </a:tr>
              <a:tr h="39268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4059117"/>
                  </a:ext>
                </a:extLst>
              </a:tr>
              <a:tr h="7775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1053547"/>
                  </a:ext>
                </a:extLst>
              </a:tr>
              <a:tr h="77759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Gestión de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98.36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8937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888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622" y="42545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82525" y="1046701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Cumplimiento cuatrimestral de Programas de Estudio nivel 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/Ing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95% </a:t>
            </a:r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041980"/>
              </p:ext>
            </p:extLst>
          </p:nvPr>
        </p:nvGraphicFramePr>
        <p:xfrm>
          <a:off x="1301750" y="1908475"/>
          <a:ext cx="8845550" cy="4504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56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919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82525" y="1046701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74942"/>
              </p:ext>
            </p:extLst>
          </p:nvPr>
        </p:nvGraphicFramePr>
        <p:xfrm>
          <a:off x="850901" y="1908479"/>
          <a:ext cx="9296400" cy="4158383"/>
        </p:xfrm>
        <a:graphic>
          <a:graphicData uri="http://schemas.openxmlformats.org/drawingml/2006/table">
            <a:tbl>
              <a:tblPr/>
              <a:tblGrid>
                <a:gridCol w="3713108">
                  <a:extLst>
                    <a:ext uri="{9D8B030D-6E8A-4147-A177-3AD203B41FA5}">
                      <a16:colId xmlns:a16="http://schemas.microsoft.com/office/drawing/2014/main" xmlns="" val="3577359998"/>
                    </a:ext>
                  </a:extLst>
                </a:gridCol>
                <a:gridCol w="1657540">
                  <a:extLst>
                    <a:ext uri="{9D8B030D-6E8A-4147-A177-3AD203B41FA5}">
                      <a16:colId xmlns:a16="http://schemas.microsoft.com/office/drawing/2014/main" xmlns="" val="2274211034"/>
                    </a:ext>
                  </a:extLst>
                </a:gridCol>
                <a:gridCol w="1308584">
                  <a:extLst>
                    <a:ext uri="{9D8B030D-6E8A-4147-A177-3AD203B41FA5}">
                      <a16:colId xmlns:a16="http://schemas.microsoft.com/office/drawing/2014/main" xmlns="" val="3185850289"/>
                    </a:ext>
                  </a:extLst>
                </a:gridCol>
                <a:gridCol w="1308584">
                  <a:extLst>
                    <a:ext uri="{9D8B030D-6E8A-4147-A177-3AD203B41FA5}">
                      <a16:colId xmlns:a16="http://schemas.microsoft.com/office/drawing/2014/main" xmlns="" val="71783638"/>
                    </a:ext>
                  </a:extLst>
                </a:gridCol>
                <a:gridCol w="1308584">
                  <a:extLst>
                    <a:ext uri="{9D8B030D-6E8A-4147-A177-3AD203B41FA5}">
                      <a16:colId xmlns:a16="http://schemas.microsoft.com/office/drawing/2014/main" xmlns="" val="1534113967"/>
                    </a:ext>
                  </a:extLst>
                </a:gridCol>
              </a:tblGrid>
              <a:tr h="4929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May-Ago 2023.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1381589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569258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83697824"/>
                  </a:ext>
                </a:extLst>
              </a:tr>
              <a:tr h="56705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Administración Área 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Formulación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2479917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Mecatrónica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5112081"/>
                  </a:ext>
                </a:extLst>
              </a:tr>
              <a:tr h="35711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Mecatrónica Instalaciones </a:t>
                      </a:r>
                      <a:r>
                        <a:rPr lang="es-MX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Elec</a:t>
                      </a:r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4998640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22525984"/>
                  </a:ext>
                </a:extLst>
              </a:tr>
              <a:tr h="492948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9516584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9952122"/>
                  </a:ext>
                </a:extLst>
              </a:tr>
              <a:tr h="25248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2992134"/>
                  </a:ext>
                </a:extLst>
              </a:tr>
              <a:tr h="733409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7892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050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854120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90216"/>
              </p:ext>
            </p:extLst>
          </p:nvPr>
        </p:nvGraphicFramePr>
        <p:xfrm>
          <a:off x="1003300" y="1949450"/>
          <a:ext cx="9144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92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71969" y="75251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algn="ctr"/>
            <a:r>
              <a:rPr lang="es-MX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</a:t>
            </a:r>
            <a:r>
              <a:rPr lang="es-MX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nivel TSU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8115944"/>
              </p:ext>
            </p:extLst>
          </p:nvPr>
        </p:nvGraphicFramePr>
        <p:xfrm>
          <a:off x="241300" y="1398840"/>
          <a:ext cx="10210800" cy="504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529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376649" y="562297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848477"/>
              </p:ext>
            </p:extLst>
          </p:nvPr>
        </p:nvGraphicFramePr>
        <p:xfrm>
          <a:off x="1155700" y="1600939"/>
          <a:ext cx="8763000" cy="3976441"/>
        </p:xfrm>
        <a:graphic>
          <a:graphicData uri="http://schemas.openxmlformats.org/drawingml/2006/table">
            <a:tbl>
              <a:tblPr/>
              <a:tblGrid>
                <a:gridCol w="3500061">
                  <a:extLst>
                    <a:ext uri="{9D8B030D-6E8A-4147-A177-3AD203B41FA5}">
                      <a16:colId xmlns:a16="http://schemas.microsoft.com/office/drawing/2014/main" xmlns="" val="3176101454"/>
                    </a:ext>
                  </a:extLst>
                </a:gridCol>
                <a:gridCol w="1562436">
                  <a:extLst>
                    <a:ext uri="{9D8B030D-6E8A-4147-A177-3AD203B41FA5}">
                      <a16:colId xmlns:a16="http://schemas.microsoft.com/office/drawing/2014/main" xmlns="" val="986824802"/>
                    </a:ext>
                  </a:extLst>
                </a:gridCol>
                <a:gridCol w="1233501">
                  <a:extLst>
                    <a:ext uri="{9D8B030D-6E8A-4147-A177-3AD203B41FA5}">
                      <a16:colId xmlns:a16="http://schemas.microsoft.com/office/drawing/2014/main" xmlns="" val="4196380478"/>
                    </a:ext>
                  </a:extLst>
                </a:gridCol>
                <a:gridCol w="1233501">
                  <a:extLst>
                    <a:ext uri="{9D8B030D-6E8A-4147-A177-3AD203B41FA5}">
                      <a16:colId xmlns:a16="http://schemas.microsoft.com/office/drawing/2014/main" xmlns="" val="1529974639"/>
                    </a:ext>
                  </a:extLst>
                </a:gridCol>
                <a:gridCol w="1233501">
                  <a:extLst>
                    <a:ext uri="{9D8B030D-6E8A-4147-A177-3AD203B41FA5}">
                      <a16:colId xmlns:a16="http://schemas.microsoft.com/office/drawing/2014/main" xmlns="" val="2562758400"/>
                    </a:ext>
                  </a:extLst>
                </a:gridCol>
              </a:tblGrid>
              <a:tr h="755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 –Abr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5355637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</a:t>
                      </a:r>
                      <a:r>
                        <a:rPr lang="es-MX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Bioalimentarios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85881241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3034811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Empresarial de proyectos Sustentables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5378534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619443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81404651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Turístico Sustentable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39889694"/>
                  </a:ext>
                </a:extLst>
              </a:tr>
              <a:tr h="2422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32247981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7357238"/>
                  </a:ext>
                </a:extLst>
              </a:tr>
              <a:tr h="4797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Desarrollo y Gestión de Software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663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4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520555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terminación de estadías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4688827"/>
              </p:ext>
            </p:extLst>
          </p:nvPr>
        </p:nvGraphicFramePr>
        <p:xfrm>
          <a:off x="239793" y="1875649"/>
          <a:ext cx="10213813" cy="389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638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27300" y="661522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empresas evaluadas nivel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9642"/>
              </p:ext>
            </p:extLst>
          </p:nvPr>
        </p:nvGraphicFramePr>
        <p:xfrm>
          <a:off x="241300" y="1601909"/>
          <a:ext cx="4419600" cy="804741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xmlns="" val="80101309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370944633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413451095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4143077753"/>
                    </a:ext>
                  </a:extLst>
                </a:gridCol>
              </a:tblGrid>
              <a:tr h="519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8209483"/>
                  </a:ext>
                </a:extLst>
              </a:tr>
              <a:tr h="28531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5956481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5146474"/>
              </p:ext>
            </p:extLst>
          </p:nvPr>
        </p:nvGraphicFramePr>
        <p:xfrm>
          <a:off x="3746500" y="2688873"/>
          <a:ext cx="58674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00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76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79700" y="564761"/>
            <a:ext cx="72372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empresas evaluadas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100%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546464"/>
              </p:ext>
            </p:extLst>
          </p:nvPr>
        </p:nvGraphicFramePr>
        <p:xfrm>
          <a:off x="393700" y="1263823"/>
          <a:ext cx="3886200" cy="85396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xmlns="" val="1744765093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4245435756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227171929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xmlns="" val="1844298971"/>
                    </a:ext>
                  </a:extLst>
                </a:gridCol>
              </a:tblGrid>
              <a:tr h="559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90496929"/>
                  </a:ext>
                </a:extLst>
              </a:tr>
              <a:tr h="29398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6751256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74620"/>
              </p:ext>
            </p:extLst>
          </p:nvPr>
        </p:nvGraphicFramePr>
        <p:xfrm>
          <a:off x="3819071" y="2583757"/>
          <a:ext cx="63246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1787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0165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docentes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evaluados por los estudiantes </a:t>
            </a:r>
            <a:endParaRPr lang="es-MX" sz="1600" b="1" i="1" dirty="0" smtClean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calificación igual o mayor a 4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TSU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Meta:95%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8941257"/>
              </p:ext>
            </p:extLst>
          </p:nvPr>
        </p:nvGraphicFramePr>
        <p:xfrm>
          <a:off x="88896" y="1367116"/>
          <a:ext cx="3505204" cy="678866"/>
        </p:xfrm>
        <a:graphic>
          <a:graphicData uri="http://schemas.openxmlformats.org/drawingml/2006/table">
            <a:tbl>
              <a:tblPr/>
              <a:tblGrid>
                <a:gridCol w="876301">
                  <a:extLst>
                    <a:ext uri="{9D8B030D-6E8A-4147-A177-3AD203B41FA5}">
                      <a16:colId xmlns:a16="http://schemas.microsoft.com/office/drawing/2014/main" xmlns="" val="3388505657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xmlns="" val="2225749603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xmlns="" val="2833464221"/>
                    </a:ext>
                  </a:extLst>
                </a:gridCol>
                <a:gridCol w="876301">
                  <a:extLst>
                    <a:ext uri="{9D8B030D-6E8A-4147-A177-3AD203B41FA5}">
                      <a16:colId xmlns:a16="http://schemas.microsoft.com/office/drawing/2014/main" xmlns="" val="2684631380"/>
                    </a:ext>
                  </a:extLst>
                </a:gridCol>
              </a:tblGrid>
              <a:tr h="4447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89385271"/>
                  </a:ext>
                </a:extLst>
              </a:tr>
              <a:tr h="23409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61481653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5668071"/>
              </p:ext>
            </p:extLst>
          </p:nvPr>
        </p:nvGraphicFramePr>
        <p:xfrm>
          <a:off x="3594100" y="1992086"/>
          <a:ext cx="6248399" cy="414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0226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de docentes evaluados por los estudiantes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calificación igual o mayor a 4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Ing./Lic.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Meta:95%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183770"/>
              </p:ext>
            </p:extLst>
          </p:nvPr>
        </p:nvGraphicFramePr>
        <p:xfrm>
          <a:off x="317500" y="1409620"/>
          <a:ext cx="4343400" cy="997030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344881785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411896977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158672533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522216131"/>
                    </a:ext>
                  </a:extLst>
                </a:gridCol>
              </a:tblGrid>
              <a:tr h="6532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7030172"/>
                  </a:ext>
                </a:extLst>
              </a:tr>
              <a:tr h="34380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96.2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18205791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122189"/>
              </p:ext>
            </p:extLst>
          </p:nvPr>
        </p:nvGraphicFramePr>
        <p:xfrm>
          <a:off x="2984500" y="2808248"/>
          <a:ext cx="6858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7149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Académica Administrativa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(Meta: 95%)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501508"/>
              </p:ext>
            </p:extLst>
          </p:nvPr>
        </p:nvGraphicFramePr>
        <p:xfrm>
          <a:off x="393700" y="1402358"/>
          <a:ext cx="4114800" cy="696992"/>
        </p:xfrm>
        <a:graphic>
          <a:graphicData uri="http://schemas.openxmlformats.org/drawingml/2006/table">
            <a:tbl>
              <a:tblPr/>
              <a:tblGrid>
                <a:gridCol w="1028700">
                  <a:extLst>
                    <a:ext uri="{9D8B030D-6E8A-4147-A177-3AD203B41FA5}">
                      <a16:colId xmlns:a16="http://schemas.microsoft.com/office/drawing/2014/main" xmlns="" val="3435267545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3311896920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349453402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xmlns="" val="2162280707"/>
                    </a:ext>
                  </a:extLst>
                </a:gridCol>
              </a:tblGrid>
              <a:tr h="44891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78983982"/>
                  </a:ext>
                </a:extLst>
              </a:tr>
              <a:tr h="248082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73770457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032694"/>
              </p:ext>
            </p:extLst>
          </p:nvPr>
        </p:nvGraphicFramePr>
        <p:xfrm>
          <a:off x="2603500" y="2510354"/>
          <a:ext cx="73152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055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Tutoría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TSU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(Meta: 95%)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4643928"/>
              </p:ext>
            </p:extLst>
          </p:nvPr>
        </p:nvGraphicFramePr>
        <p:xfrm>
          <a:off x="241300" y="1361707"/>
          <a:ext cx="5105400" cy="588405"/>
        </p:xfrm>
        <a:graphic>
          <a:graphicData uri="http://schemas.openxmlformats.org/drawingml/2006/table">
            <a:tbl>
              <a:tblPr/>
              <a:tblGrid>
                <a:gridCol w="1276350">
                  <a:extLst>
                    <a:ext uri="{9D8B030D-6E8A-4147-A177-3AD203B41FA5}">
                      <a16:colId xmlns:a16="http://schemas.microsoft.com/office/drawing/2014/main" xmlns="" val="3182283406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xmlns="" val="2090242337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xmlns="" val="217448555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xmlns="" val="3162374735"/>
                    </a:ext>
                  </a:extLst>
                </a:gridCol>
              </a:tblGrid>
              <a:tr h="3655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s-MX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0318653"/>
                  </a:ext>
                </a:extLst>
              </a:tr>
              <a:tr h="187399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6941721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8551620"/>
              </p:ext>
            </p:extLst>
          </p:nvPr>
        </p:nvGraphicFramePr>
        <p:xfrm>
          <a:off x="2501900" y="2132687"/>
          <a:ext cx="7086600" cy="47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920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54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personal académico con desempeño en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Tutoría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satisfactorio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Ing. /</a:t>
            </a:r>
            <a:r>
              <a:rPr lang="es-MX" sz="1600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(Meta: 95%)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433460"/>
              </p:ext>
            </p:extLst>
          </p:nvPr>
        </p:nvGraphicFramePr>
        <p:xfrm>
          <a:off x="228600" y="1504871"/>
          <a:ext cx="4203700" cy="607380"/>
        </p:xfrm>
        <a:graphic>
          <a:graphicData uri="http://schemas.openxmlformats.org/drawingml/2006/table">
            <a:tbl>
              <a:tblPr/>
              <a:tblGrid>
                <a:gridCol w="1050925">
                  <a:extLst>
                    <a:ext uri="{9D8B030D-6E8A-4147-A177-3AD203B41FA5}">
                      <a16:colId xmlns:a16="http://schemas.microsoft.com/office/drawing/2014/main" xmlns="" val="1353939625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xmlns="" val="499565921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xmlns="" val="2636230498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xmlns="" val="2113086739"/>
                    </a:ext>
                  </a:extLst>
                </a:gridCol>
              </a:tblGrid>
              <a:tr h="3844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3542331"/>
                  </a:ext>
                </a:extLst>
              </a:tr>
              <a:tr h="21248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87.5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3846439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397421"/>
              </p:ext>
            </p:extLst>
          </p:nvPr>
        </p:nvGraphicFramePr>
        <p:xfrm>
          <a:off x="1917700" y="2406650"/>
          <a:ext cx="7620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338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Directores de Programa Educativo con Desempeño Satisfactorio 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(Meta: 85%)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228047"/>
              </p:ext>
            </p:extLst>
          </p:nvPr>
        </p:nvGraphicFramePr>
        <p:xfrm>
          <a:off x="241300" y="1196713"/>
          <a:ext cx="4419600" cy="790814"/>
        </p:xfrm>
        <a:graphic>
          <a:graphicData uri="http://schemas.openxmlformats.org/drawingml/2006/table">
            <a:tbl>
              <a:tblPr/>
              <a:tblGrid>
                <a:gridCol w="1104900">
                  <a:extLst>
                    <a:ext uri="{9D8B030D-6E8A-4147-A177-3AD203B41FA5}">
                      <a16:colId xmlns:a16="http://schemas.microsoft.com/office/drawing/2014/main" xmlns="" val="3372066314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3766045799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1245620526"/>
                    </a:ext>
                  </a:extLst>
                </a:gridCol>
                <a:gridCol w="1104900">
                  <a:extLst>
                    <a:ext uri="{9D8B030D-6E8A-4147-A177-3AD203B41FA5}">
                      <a16:colId xmlns:a16="http://schemas.microsoft.com/office/drawing/2014/main" xmlns="" val="1187926984"/>
                    </a:ext>
                  </a:extLst>
                </a:gridCol>
              </a:tblGrid>
              <a:tr h="5093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 </a:t>
                      </a:r>
                      <a:r>
                        <a:rPr lang="es-MX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2023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73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0133838"/>
                  </a:ext>
                </a:extLst>
              </a:tr>
              <a:tr h="28147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33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36984203"/>
                  </a:ext>
                </a:extLst>
              </a:tr>
            </a:tbl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0799273"/>
              </p:ext>
            </p:extLst>
          </p:nvPr>
        </p:nvGraphicFramePr>
        <p:xfrm>
          <a:off x="3060700" y="2406650"/>
          <a:ext cx="66294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301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560606" y="501650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 DE </a:t>
            </a:r>
            <a:r>
              <a:rPr lang="es-MX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algn="ctr"/>
            <a:r>
              <a:rPr lang="es-MX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</a:t>
            </a:r>
            <a:r>
              <a:rPr lang="es-MX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nivel </a:t>
            </a:r>
            <a:r>
              <a:rPr lang="es-MX" b="1" i="1" dirty="0" err="1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</a:t>
            </a:r>
            <a:r>
              <a:rPr lang="es-MX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/Ing </a:t>
            </a:r>
            <a:endParaRPr lang="es-MX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08863"/>
              </p:ext>
            </p:extLst>
          </p:nvPr>
        </p:nvGraphicFramePr>
        <p:xfrm>
          <a:off x="1231900" y="1492250"/>
          <a:ext cx="8610596" cy="4992467"/>
        </p:xfrm>
        <a:graphic>
          <a:graphicData uri="http://schemas.openxmlformats.org/drawingml/2006/table">
            <a:tbl>
              <a:tblPr/>
              <a:tblGrid>
                <a:gridCol w="2495316">
                  <a:extLst>
                    <a:ext uri="{9D8B030D-6E8A-4147-A177-3AD203B41FA5}">
                      <a16:colId xmlns:a16="http://schemas.microsoft.com/office/drawing/2014/main" xmlns="" val="3160364559"/>
                    </a:ext>
                  </a:extLst>
                </a:gridCol>
                <a:gridCol w="1528820">
                  <a:extLst>
                    <a:ext uri="{9D8B030D-6E8A-4147-A177-3AD203B41FA5}">
                      <a16:colId xmlns:a16="http://schemas.microsoft.com/office/drawing/2014/main" xmlns="" val="1983974611"/>
                    </a:ext>
                  </a:extLst>
                </a:gridCol>
                <a:gridCol w="1528820">
                  <a:extLst>
                    <a:ext uri="{9D8B030D-6E8A-4147-A177-3AD203B41FA5}">
                      <a16:colId xmlns:a16="http://schemas.microsoft.com/office/drawing/2014/main" xmlns="" val="1843770060"/>
                    </a:ext>
                  </a:extLst>
                </a:gridCol>
                <a:gridCol w="1528820">
                  <a:extLst>
                    <a:ext uri="{9D8B030D-6E8A-4147-A177-3AD203B41FA5}">
                      <a16:colId xmlns:a16="http://schemas.microsoft.com/office/drawing/2014/main" xmlns="" val="624470536"/>
                    </a:ext>
                  </a:extLst>
                </a:gridCol>
                <a:gridCol w="1528820">
                  <a:extLst>
                    <a:ext uri="{9D8B030D-6E8A-4147-A177-3AD203B41FA5}">
                      <a16:colId xmlns:a16="http://schemas.microsoft.com/office/drawing/2014/main" xmlns="" val="3348334225"/>
                    </a:ext>
                  </a:extLst>
                </a:gridCol>
              </a:tblGrid>
              <a:tr h="82430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735505"/>
                  </a:ext>
                </a:extLst>
              </a:tr>
              <a:tr h="6376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Bioalimentarios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8330461"/>
                  </a:ext>
                </a:extLst>
              </a:tr>
              <a:tr h="3266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Metalmecánica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9578838"/>
                  </a:ext>
                </a:extLst>
              </a:tr>
              <a:tr h="6376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de Negocios y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6917970"/>
                  </a:ext>
                </a:extLst>
              </a:tr>
              <a:tr h="3266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1931324"/>
                  </a:ext>
                </a:extLst>
              </a:tr>
              <a:tr h="3266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3878264"/>
                  </a:ext>
                </a:extLst>
              </a:tr>
              <a:tr h="6376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Gestión y Desarrollo Turístico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1477660"/>
                  </a:ext>
                </a:extLst>
              </a:tr>
              <a:tr h="32661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67719879"/>
                  </a:ext>
                </a:extLst>
              </a:tr>
              <a:tr h="94872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77030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42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Porcentaje de profesores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nuevo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 evaluados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(Meta: 100%)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643273"/>
              </p:ext>
            </p:extLst>
          </p:nvPr>
        </p:nvGraphicFramePr>
        <p:xfrm>
          <a:off x="279400" y="1183798"/>
          <a:ext cx="4343400" cy="941625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1745158788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174355040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338244155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2015932324"/>
                    </a:ext>
                  </a:extLst>
                </a:gridCol>
              </a:tblGrid>
              <a:tr h="6174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4509788"/>
                  </a:ext>
                </a:extLst>
              </a:tr>
              <a:tr h="3241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275833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9614815"/>
              </p:ext>
            </p:extLst>
          </p:nvPr>
        </p:nvGraphicFramePr>
        <p:xfrm>
          <a:off x="3060700" y="2378074"/>
          <a:ext cx="6934200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884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                   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Continua </a:t>
            </a:r>
          </a:p>
          <a:p>
            <a:pPr marL="342900" lvl="0" indent="-342900" algn="ctr">
              <a:buFontTx/>
              <a:buAutoNum type="alphaLcParenR"/>
            </a:pP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Pertinencia</a:t>
            </a:r>
          </a:p>
          <a:p>
            <a:pPr lvl="0" algn="ctr"/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(Meta 80%)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433406"/>
              </p:ext>
            </p:extLst>
          </p:nvPr>
        </p:nvGraphicFramePr>
        <p:xfrm>
          <a:off x="393700" y="1395333"/>
          <a:ext cx="3048000" cy="581025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126073367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195498095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42719761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341386279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069201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47835711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6572933"/>
              </p:ext>
            </p:extLst>
          </p:nvPr>
        </p:nvGraphicFramePr>
        <p:xfrm>
          <a:off x="3136900" y="1976359"/>
          <a:ext cx="7010400" cy="4651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67917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6" y="908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Continua </a:t>
            </a:r>
          </a:p>
          <a:p>
            <a:pPr marL="342900" lvl="0" indent="-342900" algn="ctr">
              <a:buFont typeface="+mj-lt"/>
              <a:buAutoNum type="alphaLcParenR" startAt="2"/>
            </a:pP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Eficacia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80%)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426702"/>
              </p:ext>
            </p:extLst>
          </p:nvPr>
        </p:nvGraphicFramePr>
        <p:xfrm>
          <a:off x="165100" y="1395333"/>
          <a:ext cx="3810000" cy="62865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xmlns="" val="3024975418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66090593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2037625793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xmlns="" val="3826919672"/>
                    </a:ext>
                  </a:extLst>
                </a:gridCol>
              </a:tblGrid>
              <a:tr h="3328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833338"/>
                  </a:ext>
                </a:extLst>
              </a:tr>
              <a:tr h="221314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225814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152851"/>
              </p:ext>
            </p:extLst>
          </p:nvPr>
        </p:nvGraphicFramePr>
        <p:xfrm>
          <a:off x="2298700" y="2406650"/>
          <a:ext cx="78486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286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29" y="907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Continua </a:t>
            </a:r>
          </a:p>
          <a:p>
            <a:pPr marL="342900" lvl="0" indent="-342900" algn="ctr">
              <a:buFont typeface="+mj-lt"/>
              <a:buAutoNum type="alphaLcParenR" startAt="3"/>
            </a:pP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Eficiencia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80%)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610484"/>
              </p:ext>
            </p:extLst>
          </p:nvPr>
        </p:nvGraphicFramePr>
        <p:xfrm>
          <a:off x="317500" y="1500562"/>
          <a:ext cx="4343400" cy="753688"/>
        </p:xfrm>
        <a:graphic>
          <a:graphicData uri="http://schemas.openxmlformats.org/drawingml/2006/table">
            <a:tbl>
              <a:tblPr/>
              <a:tblGrid>
                <a:gridCol w="1085850">
                  <a:extLst>
                    <a:ext uri="{9D8B030D-6E8A-4147-A177-3AD203B41FA5}">
                      <a16:colId xmlns:a16="http://schemas.microsoft.com/office/drawing/2014/main" xmlns="" val="993151180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1054865567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3870592253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xmlns="" val="1998300170"/>
                    </a:ext>
                  </a:extLst>
                </a:gridCol>
              </a:tblGrid>
              <a:tr h="4942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8608348"/>
                  </a:ext>
                </a:extLst>
              </a:tr>
              <a:tr h="259466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6685672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7512891"/>
              </p:ext>
            </p:extLst>
          </p:nvPr>
        </p:nvGraphicFramePr>
        <p:xfrm>
          <a:off x="3060700" y="2406650"/>
          <a:ext cx="6781800" cy="422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686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PROCESO                  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Educación Continua </a:t>
            </a:r>
          </a:p>
          <a:p>
            <a:pPr marL="342900" lvl="0" indent="-342900" algn="ctr">
              <a:buFont typeface="+mj-lt"/>
              <a:buAutoNum type="alphaLcParenR" startAt="4"/>
            </a:pP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 de Efectividad</a:t>
            </a:r>
          </a:p>
          <a:p>
            <a:pPr lvl="0"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 80%)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07540"/>
              </p:ext>
            </p:extLst>
          </p:nvPr>
        </p:nvGraphicFramePr>
        <p:xfrm>
          <a:off x="127000" y="1332587"/>
          <a:ext cx="4648200" cy="716655"/>
        </p:xfrm>
        <a:graphic>
          <a:graphicData uri="http://schemas.openxmlformats.org/drawingml/2006/table">
            <a:tbl>
              <a:tblPr/>
              <a:tblGrid>
                <a:gridCol w="1162050">
                  <a:extLst>
                    <a:ext uri="{9D8B030D-6E8A-4147-A177-3AD203B41FA5}">
                      <a16:colId xmlns:a16="http://schemas.microsoft.com/office/drawing/2014/main" xmlns="" val="173768665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2930466442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617066616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xmlns="" val="1747816640"/>
                    </a:ext>
                  </a:extLst>
                </a:gridCol>
              </a:tblGrid>
              <a:tr h="46329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 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Ene-Abr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5118790"/>
                  </a:ext>
                </a:extLst>
              </a:tr>
              <a:tr h="243227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72.02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75.52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47996438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2861320"/>
              </p:ext>
            </p:extLst>
          </p:nvPr>
        </p:nvGraphicFramePr>
        <p:xfrm>
          <a:off x="2298700" y="2263696"/>
          <a:ext cx="7696200" cy="4782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6535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65284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DEL PROGRAMA INTEGRAL DE APOYO ACADÉMICO AL ESTUDIANTE PINAAE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15730" y="2780193"/>
            <a:ext cx="8721970" cy="1084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reporte detallado del PINAAE se encuentra en el Informe </a:t>
            </a:r>
            <a:r>
              <a:rPr lang="es-MX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Cuatrimestral de Actividades Secretaria Académica </a:t>
            </a:r>
            <a:r>
              <a:rPr lang="es-MX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mayo - </a:t>
            </a:r>
            <a:r>
              <a:rPr lang="es-MX" b="1" dirty="0" err="1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aagosto</a:t>
            </a:r>
            <a:r>
              <a:rPr lang="es-MX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768600" y="654050"/>
            <a:ext cx="75311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 EVALUACIÓN DE LA SATISFACCIÓN DEL </a:t>
            </a:r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 (SERVICIOS </a:t>
            </a:r>
            <a:r>
              <a:rPr lang="es-MX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COMPLEMENTARIOS) </a:t>
            </a:r>
          </a:p>
          <a:p>
            <a:pPr lvl="0" algn="ctr"/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7237320"/>
              </p:ext>
            </p:extLst>
          </p:nvPr>
        </p:nvGraphicFramePr>
        <p:xfrm>
          <a:off x="317500" y="1339850"/>
          <a:ext cx="3657600" cy="1602367"/>
        </p:xfrm>
        <a:graphic>
          <a:graphicData uri="http://schemas.openxmlformats.org/drawingml/2006/table">
            <a:tbl>
              <a:tblPr/>
              <a:tblGrid>
                <a:gridCol w="2050026">
                  <a:extLst>
                    <a:ext uri="{9D8B030D-6E8A-4147-A177-3AD203B41FA5}">
                      <a16:colId xmlns:a16="http://schemas.microsoft.com/office/drawing/2014/main" xmlns="" val="4057185317"/>
                    </a:ext>
                  </a:extLst>
                </a:gridCol>
                <a:gridCol w="693174">
                  <a:extLst>
                    <a:ext uri="{9D8B030D-6E8A-4147-A177-3AD203B41FA5}">
                      <a16:colId xmlns:a16="http://schemas.microsoft.com/office/drawing/2014/main" xmlns="" val="142609870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51942226"/>
                    </a:ext>
                  </a:extLst>
                </a:gridCol>
              </a:tblGrid>
              <a:tr h="44143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Servicio complementario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Meta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Valor alcanzado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9126629"/>
                  </a:ext>
                </a:extLst>
              </a:tr>
              <a:tr h="375219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SERVICIOS ESTUDIANTILES (BECAS)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63103501"/>
                  </a:ext>
                </a:extLst>
              </a:tr>
              <a:tr h="562829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SERVICIOS ESTUDIANTILES (APOYO PSICOPEDAGÓGICO)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8.75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8859745"/>
                  </a:ext>
                </a:extLst>
              </a:tr>
              <a:tr h="220717">
                <a:tc>
                  <a:txBody>
                    <a:bodyPr/>
                    <a:lstStyle/>
                    <a:p>
                      <a:pPr algn="l" fontAlgn="t"/>
                      <a:r>
                        <a:rPr lang="es-MX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SERVICIOS MÉDICOS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6642562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8532008"/>
              </p:ext>
            </p:extLst>
          </p:nvPr>
        </p:nvGraphicFramePr>
        <p:xfrm>
          <a:off x="3223986" y="2346648"/>
          <a:ext cx="7498443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600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603500" y="65156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AL DESEMPEÑO ACADÉMICO DEL PERSONAL DOCENTE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2417182"/>
              </p:ext>
            </p:extLst>
          </p:nvPr>
        </p:nvGraphicFramePr>
        <p:xfrm>
          <a:off x="546098" y="1797050"/>
          <a:ext cx="9601205" cy="3657598"/>
        </p:xfrm>
        <a:graphic>
          <a:graphicData uri="http://schemas.openxmlformats.org/drawingml/2006/table">
            <a:tbl>
              <a:tblPr firstRow="1" firstCol="1" bandRow="1"/>
              <a:tblGrid>
                <a:gridCol w="1246978">
                  <a:extLst>
                    <a:ext uri="{9D8B030D-6E8A-4147-A177-3AD203B41FA5}">
                      <a16:colId xmlns:a16="http://schemas.microsoft.com/office/drawing/2014/main" xmlns="" val="750510118"/>
                    </a:ext>
                  </a:extLst>
                </a:gridCol>
                <a:gridCol w="1193461">
                  <a:extLst>
                    <a:ext uri="{9D8B030D-6E8A-4147-A177-3AD203B41FA5}">
                      <a16:colId xmlns:a16="http://schemas.microsoft.com/office/drawing/2014/main" xmlns="" val="2754577666"/>
                    </a:ext>
                  </a:extLst>
                </a:gridCol>
                <a:gridCol w="1193461">
                  <a:extLst>
                    <a:ext uri="{9D8B030D-6E8A-4147-A177-3AD203B41FA5}">
                      <a16:colId xmlns:a16="http://schemas.microsoft.com/office/drawing/2014/main" xmlns="" val="1925796436"/>
                    </a:ext>
                  </a:extLst>
                </a:gridCol>
                <a:gridCol w="1193461">
                  <a:extLst>
                    <a:ext uri="{9D8B030D-6E8A-4147-A177-3AD203B41FA5}">
                      <a16:colId xmlns:a16="http://schemas.microsoft.com/office/drawing/2014/main" xmlns="" val="3033217171"/>
                    </a:ext>
                  </a:extLst>
                </a:gridCol>
                <a:gridCol w="1193461">
                  <a:extLst>
                    <a:ext uri="{9D8B030D-6E8A-4147-A177-3AD203B41FA5}">
                      <a16:colId xmlns:a16="http://schemas.microsoft.com/office/drawing/2014/main" xmlns="" val="3252400621"/>
                    </a:ext>
                  </a:extLst>
                </a:gridCol>
                <a:gridCol w="1193461">
                  <a:extLst>
                    <a:ext uri="{9D8B030D-6E8A-4147-A177-3AD203B41FA5}">
                      <a16:colId xmlns:a16="http://schemas.microsoft.com/office/drawing/2014/main" xmlns="" val="1441482741"/>
                    </a:ext>
                  </a:extLst>
                </a:gridCol>
                <a:gridCol w="1193461">
                  <a:extLst>
                    <a:ext uri="{9D8B030D-6E8A-4147-A177-3AD203B41FA5}">
                      <a16:colId xmlns:a16="http://schemas.microsoft.com/office/drawing/2014/main" xmlns="" val="1375306758"/>
                    </a:ext>
                  </a:extLst>
                </a:gridCol>
                <a:gridCol w="1193461">
                  <a:extLst>
                    <a:ext uri="{9D8B030D-6E8A-4147-A177-3AD203B41FA5}">
                      <a16:colId xmlns:a16="http://schemas.microsoft.com/office/drawing/2014/main" xmlns="" val="896902227"/>
                    </a:ext>
                  </a:extLst>
                </a:gridCol>
              </a:tblGrid>
              <a:tr h="35512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Resultados de Evaluación por nivel de desempeño (Mayo-agosto  2023)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6425889"/>
                  </a:ext>
                </a:extLst>
              </a:tr>
              <a:tr h="319586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TSU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32426018"/>
                  </a:ext>
                </a:extLst>
              </a:tr>
              <a:tr h="95875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Total de docentes evaluados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No. De Docentes  Evaluados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 Satisfactorio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Regular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 No Satisfactorio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% Nivel Satisfactorio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% Nivel Regular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no Satisfactorio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38277627"/>
                  </a:ext>
                </a:extLst>
              </a:tr>
              <a:tr h="3551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97.9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2.1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4139003"/>
                  </a:ext>
                </a:extLst>
              </a:tr>
              <a:tr h="355125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Nivel ING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28805451"/>
                  </a:ext>
                </a:extLst>
              </a:tr>
              <a:tr h="958756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Total de docentes evaluados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No. De Docentes  Evaluados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 Satisfactorio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Regular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no Satisfactorio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% Nivel Satisfactorio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% Nivel Regular 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Calibri Light" panose="020F0302020204030204" pitchFamily="34" charset="0"/>
                        </a:rPr>
                        <a:t>Nivel no Satisfactorio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2212729"/>
                  </a:ext>
                </a:extLst>
              </a:tr>
              <a:tr h="3551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98.4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1.7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1782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4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229757" y="41339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TSU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984500" y="930134"/>
            <a:ext cx="1069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Recomendaciones de los organismos reconocidos por el COPAES TSU</a:t>
            </a:r>
            <a:endParaRPr kumimoji="0" lang="es-MX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28948"/>
              </p:ext>
            </p:extLst>
          </p:nvPr>
        </p:nvGraphicFramePr>
        <p:xfrm>
          <a:off x="1308100" y="1339850"/>
          <a:ext cx="8686799" cy="5863965"/>
        </p:xfrm>
        <a:graphic>
          <a:graphicData uri="http://schemas.openxmlformats.org/drawingml/2006/table">
            <a:tbl>
              <a:tblPr/>
              <a:tblGrid>
                <a:gridCol w="3280261">
                  <a:extLst>
                    <a:ext uri="{9D8B030D-6E8A-4147-A177-3AD203B41FA5}">
                      <a16:colId xmlns:a16="http://schemas.microsoft.com/office/drawing/2014/main" xmlns="" val="4077343769"/>
                    </a:ext>
                  </a:extLst>
                </a:gridCol>
                <a:gridCol w="3182050">
                  <a:extLst>
                    <a:ext uri="{9D8B030D-6E8A-4147-A177-3AD203B41FA5}">
                      <a16:colId xmlns:a16="http://schemas.microsoft.com/office/drawing/2014/main" xmlns="" val="1738804431"/>
                    </a:ext>
                  </a:extLst>
                </a:gridCol>
                <a:gridCol w="972293">
                  <a:extLst>
                    <a:ext uri="{9D8B030D-6E8A-4147-A177-3AD203B41FA5}">
                      <a16:colId xmlns:a16="http://schemas.microsoft.com/office/drawing/2014/main" xmlns="" val="4104284000"/>
                    </a:ext>
                  </a:extLst>
                </a:gridCol>
                <a:gridCol w="1252195">
                  <a:extLst>
                    <a:ext uri="{9D8B030D-6E8A-4147-A177-3AD203B41FA5}">
                      <a16:colId xmlns:a16="http://schemas.microsoft.com/office/drawing/2014/main" xmlns="" val="763437323"/>
                    </a:ext>
                  </a:extLst>
                </a:gridCol>
              </a:tblGrid>
              <a:tr h="171983"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rtl="0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0046233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2636366"/>
                  </a:ext>
                </a:extLst>
              </a:tr>
              <a:tr h="171983">
                <a:tc rowSpan="9"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 Personal académico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 Reclutamiento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4879608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 Selección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6009631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 Contratación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19082682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 Desarrollo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9950594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 Categorización y nivel de estudios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7196907"/>
                  </a:ext>
                </a:extLst>
              </a:tr>
              <a:tr h="3203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 Distribución de la carga académica de los docentes de tiempo completo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02760620"/>
                  </a:ext>
                </a:extLst>
              </a:tr>
              <a:tr h="33321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 Evaluación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3623483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 Promoción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98400947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Personal académico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4525559"/>
                  </a:ext>
                </a:extLst>
              </a:tr>
              <a:tr h="171983">
                <a:tc rowSpan="7"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 Estudiantes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 Selección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0305290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 Ingreso (estudiantes de nuevo ingreso)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9396448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 Trayectoria Escolar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35120292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 Tamaño de los grupos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617088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 Titulación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2345323"/>
                  </a:ext>
                </a:extLst>
              </a:tr>
              <a:tr h="3203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 Índices de rendimiento escolar por cohorte generacional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1783985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Estudiantes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0486768"/>
                  </a:ext>
                </a:extLst>
              </a:tr>
              <a:tr h="171983">
                <a:tc rowSpan="9"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 Plan de Estudios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 Fundamentación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962130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 Perfiles de ingreso y egreso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5257065"/>
                  </a:ext>
                </a:extLst>
              </a:tr>
              <a:tr h="32031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 Normativa para la permanencia, egreso y revalidación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96028034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 Programas de las asignaturas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549675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 Contenidos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6987365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 Flexibilidad curricular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7378941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 Evaluación y actualización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0174552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 Difusión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66616923"/>
                  </a:ext>
                </a:extLst>
              </a:tr>
              <a:tr h="17198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Plan de Estudios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505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6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TSU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335496"/>
              </p:ext>
            </p:extLst>
          </p:nvPr>
        </p:nvGraphicFramePr>
        <p:xfrm>
          <a:off x="1003300" y="1187450"/>
          <a:ext cx="9220199" cy="5410191"/>
        </p:xfrm>
        <a:graphic>
          <a:graphicData uri="http://schemas.openxmlformats.org/drawingml/2006/table">
            <a:tbl>
              <a:tblPr/>
              <a:tblGrid>
                <a:gridCol w="3481681">
                  <a:extLst>
                    <a:ext uri="{9D8B030D-6E8A-4147-A177-3AD203B41FA5}">
                      <a16:colId xmlns:a16="http://schemas.microsoft.com/office/drawing/2014/main" xmlns="" val="789846589"/>
                    </a:ext>
                  </a:extLst>
                </a:gridCol>
                <a:gridCol w="3377439">
                  <a:extLst>
                    <a:ext uri="{9D8B030D-6E8A-4147-A177-3AD203B41FA5}">
                      <a16:colId xmlns:a16="http://schemas.microsoft.com/office/drawing/2014/main" xmlns="" val="1728148800"/>
                    </a:ext>
                  </a:extLst>
                </a:gridCol>
                <a:gridCol w="1031995">
                  <a:extLst>
                    <a:ext uri="{9D8B030D-6E8A-4147-A177-3AD203B41FA5}">
                      <a16:colId xmlns:a16="http://schemas.microsoft.com/office/drawing/2014/main" xmlns="" val="3646997462"/>
                    </a:ext>
                  </a:extLst>
                </a:gridCol>
                <a:gridCol w="1329084">
                  <a:extLst>
                    <a:ext uri="{9D8B030D-6E8A-4147-A177-3AD203B41FA5}">
                      <a16:colId xmlns:a16="http://schemas.microsoft.com/office/drawing/2014/main" xmlns="" val="1877894418"/>
                    </a:ext>
                  </a:extLst>
                </a:gridCol>
              </a:tblGrid>
              <a:tr h="369420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6015291"/>
                  </a:ext>
                </a:extLst>
              </a:tr>
              <a:tr h="317779">
                <a:tc rowSpan="3"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 Evaluación del aprendizaje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 Metodología de evaluación continua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02026485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 Estímulos al rendimiento académico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8695794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Evaluación del aprendizaje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8663512"/>
                  </a:ext>
                </a:extLst>
              </a:tr>
              <a:tr h="317779">
                <a:tc rowSpan="8"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 Formación integral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 Desarrollo de emprendedores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5206871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 Actividades artísticas y culturales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0590249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 Actividades físicas y deportivas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37484995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 Orientación profesional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15663648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 Orientación psicológica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6976658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 Servicios médicos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3593104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 Enlace escuela – familia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5363648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Formación integral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2661244"/>
                  </a:ext>
                </a:extLst>
              </a:tr>
              <a:tr h="317779">
                <a:tc rowSpan="4"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 Servicios de apoyo para el aprendizaje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 Tutorías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562887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 Asesorías académicas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6728722"/>
                  </a:ext>
                </a:extLst>
              </a:tr>
              <a:tr h="31777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 Biblioteca – acceso a la información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3385120"/>
                  </a:ext>
                </a:extLst>
              </a:tr>
              <a:tr h="59186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Servicios de apoyo para el aprendizaje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2691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92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562091" y="654050"/>
            <a:ext cx="7041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COMPARATIVO CUATRIMESTRAL INDICADOR  DE </a:t>
            </a:r>
            <a:r>
              <a:rPr lang="es-MX" sz="1600" b="1" dirty="0" smtClean="0">
                <a:solidFill>
                  <a:srgbClr val="5B9BD5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CALIDAD </a:t>
            </a:r>
          </a:p>
          <a:p>
            <a:pPr algn="ctr"/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</a:t>
            </a:r>
            <a:r>
              <a:rPr lang="es-MX" sz="1600" b="1" i="1" dirty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nivel </a:t>
            </a:r>
            <a:r>
              <a:rPr lang="es-MX" sz="1600" b="1" i="1" dirty="0" smtClean="0">
                <a:solidFill>
                  <a:srgbClr val="ED7D3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Lic./Ing</a:t>
            </a:r>
            <a:endParaRPr lang="es-MX" sz="1600" b="1" i="1" dirty="0">
              <a:solidFill>
                <a:srgbClr val="ED7D3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186354"/>
              </p:ext>
            </p:extLst>
          </p:nvPr>
        </p:nvGraphicFramePr>
        <p:xfrm>
          <a:off x="622300" y="1238825"/>
          <a:ext cx="9525000" cy="5587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7537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143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57785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TSU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60454"/>
              </p:ext>
            </p:extLst>
          </p:nvPr>
        </p:nvGraphicFramePr>
        <p:xfrm>
          <a:off x="546099" y="1224176"/>
          <a:ext cx="9601202" cy="5488058"/>
        </p:xfrm>
        <a:graphic>
          <a:graphicData uri="http://schemas.openxmlformats.org/drawingml/2006/table">
            <a:tbl>
              <a:tblPr/>
              <a:tblGrid>
                <a:gridCol w="3625553">
                  <a:extLst>
                    <a:ext uri="{9D8B030D-6E8A-4147-A177-3AD203B41FA5}">
                      <a16:colId xmlns:a16="http://schemas.microsoft.com/office/drawing/2014/main" xmlns="" val="361888005"/>
                    </a:ext>
                  </a:extLst>
                </a:gridCol>
                <a:gridCol w="3517003">
                  <a:extLst>
                    <a:ext uri="{9D8B030D-6E8A-4147-A177-3AD203B41FA5}">
                      <a16:colId xmlns:a16="http://schemas.microsoft.com/office/drawing/2014/main" xmlns="" val="1029143109"/>
                    </a:ext>
                  </a:extLst>
                </a:gridCol>
                <a:gridCol w="1074640">
                  <a:extLst>
                    <a:ext uri="{9D8B030D-6E8A-4147-A177-3AD203B41FA5}">
                      <a16:colId xmlns:a16="http://schemas.microsoft.com/office/drawing/2014/main" xmlns="" val="2486397860"/>
                    </a:ext>
                  </a:extLst>
                </a:gridCol>
                <a:gridCol w="1384006">
                  <a:extLst>
                    <a:ext uri="{9D8B030D-6E8A-4147-A177-3AD203B41FA5}">
                      <a16:colId xmlns:a16="http://schemas.microsoft.com/office/drawing/2014/main" xmlns="" val="1456939448"/>
                    </a:ext>
                  </a:extLst>
                </a:gridCol>
              </a:tblGrid>
              <a:tr h="262306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Criterios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2752684"/>
                  </a:ext>
                </a:extLst>
              </a:tr>
              <a:tr h="420253">
                <a:tc rowSpan="7"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 Vinculación - Extensión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 Vinculación con los sectores público, privado y social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4841420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 Seguimiento de egresados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1121035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 Intercambio académico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0845921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 Servicio social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03058105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 Bolsa de trabajo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9519875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 Extensión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1557143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Vinculación - Extensión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4913430"/>
                  </a:ext>
                </a:extLst>
              </a:tr>
              <a:tr h="225639">
                <a:tc rowSpan="5"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 Investigación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 Líneas y proyectos de investigación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0509776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 Recursos para la investigación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2698926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 Difusión de la investigación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7241625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 Impacto de la investigación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4496353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Investigación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6338415"/>
                  </a:ext>
                </a:extLst>
              </a:tr>
              <a:tr h="225639">
                <a:tc rowSpan="3"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 Infraestructura y equipamiento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 Infraestructura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60995503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9.2 Equipamiento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4473528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Infraestructura y equipamiento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9611887"/>
                  </a:ext>
                </a:extLst>
              </a:tr>
              <a:tr h="225639">
                <a:tc rowSpan="4"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Gestión administrativa y financiera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 Planeación, evaluación y organización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4178869"/>
                  </a:ext>
                </a:extLst>
              </a:tr>
              <a:tr h="420253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 Recursos humanos administrativos, de apoyo y de servicios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249315"/>
                  </a:ext>
                </a:extLst>
              </a:tr>
              <a:tr h="4653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 Recursos Financieros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9387367"/>
                  </a:ext>
                </a:extLst>
              </a:tr>
              <a:tr h="22563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 Gestión administrativa y financiera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24510826"/>
                  </a:ext>
                </a:extLst>
              </a:tr>
              <a:tr h="225639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96845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44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629" y="-58057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458165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ING/LIC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351170"/>
              </p:ext>
            </p:extLst>
          </p:nvPr>
        </p:nvGraphicFramePr>
        <p:xfrm>
          <a:off x="2249880" y="1263663"/>
          <a:ext cx="7516421" cy="5467221"/>
        </p:xfrm>
        <a:graphic>
          <a:graphicData uri="http://schemas.openxmlformats.org/drawingml/2006/table">
            <a:tbl>
              <a:tblPr/>
              <a:tblGrid>
                <a:gridCol w="3050286">
                  <a:extLst>
                    <a:ext uri="{9D8B030D-6E8A-4147-A177-3AD203B41FA5}">
                      <a16:colId xmlns:a16="http://schemas.microsoft.com/office/drawing/2014/main" xmlns="" val="1059015059"/>
                    </a:ext>
                  </a:extLst>
                </a:gridCol>
                <a:gridCol w="3050286">
                  <a:extLst>
                    <a:ext uri="{9D8B030D-6E8A-4147-A177-3AD203B41FA5}">
                      <a16:colId xmlns:a16="http://schemas.microsoft.com/office/drawing/2014/main" xmlns="" val="2546954399"/>
                    </a:ext>
                  </a:extLst>
                </a:gridCol>
                <a:gridCol w="640858">
                  <a:extLst>
                    <a:ext uri="{9D8B030D-6E8A-4147-A177-3AD203B41FA5}">
                      <a16:colId xmlns:a16="http://schemas.microsoft.com/office/drawing/2014/main" xmlns="" val="1253938819"/>
                    </a:ext>
                  </a:extLst>
                </a:gridCol>
                <a:gridCol w="774991">
                  <a:extLst>
                    <a:ext uri="{9D8B030D-6E8A-4147-A177-3AD203B41FA5}">
                      <a16:colId xmlns:a16="http://schemas.microsoft.com/office/drawing/2014/main" xmlns="" val="689214835"/>
                    </a:ext>
                  </a:extLst>
                </a:gridCol>
              </a:tblGrid>
              <a:tr h="17809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Categoría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Criterios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98851667"/>
                  </a:ext>
                </a:extLst>
              </a:tr>
              <a:tr h="3427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Atendidas</a:t>
                      </a:r>
                    </a:p>
                  </a:txBody>
                  <a:tcPr marL="8571" marR="8571" marT="85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atendidas</a:t>
                      </a:r>
                    </a:p>
                  </a:txBody>
                  <a:tcPr marL="8571" marR="8571" marT="8571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0367749"/>
                  </a:ext>
                </a:extLst>
              </a:tr>
              <a:tr h="178099">
                <a:tc rowSpan="9"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 Personal académico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1.1 Reclutamiento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4606340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1.2 Selección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590076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1.3 Contratación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2544005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1.4 Desarrollo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8036607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1.5 Categorización y nivel de estudios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7520312"/>
                  </a:ext>
                </a:extLst>
              </a:tr>
              <a:tr h="3427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1.6 Distribución de la carga académica de los docentes de tiempo completo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2939352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1.7 Evaluación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61814877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1.8 Promoción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5818244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Personal académico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94580379"/>
                  </a:ext>
                </a:extLst>
              </a:tr>
              <a:tr h="178099">
                <a:tc rowSpan="7"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 Estudiantes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2.1 Selección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24429185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2.2 Ingreso (estudiantes de nuevo ingreso)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75461993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2.3 Trayectoria Escolar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58519636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2.4 Tamaño de los grupos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5724860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2.5 Titulación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9809551"/>
                  </a:ext>
                </a:extLst>
              </a:tr>
              <a:tr h="3427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2.6 Índices de rendimiento escolar por cohorte generacional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43231605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Estudiantes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6159928"/>
                  </a:ext>
                </a:extLst>
              </a:tr>
              <a:tr h="178099">
                <a:tc rowSpan="9"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 Plan de Estudios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3.1 Fundamentación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414398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3.2 Perfiles de ingreso y egreso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31057679"/>
                  </a:ext>
                </a:extLst>
              </a:tr>
              <a:tr h="3427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3.3 Normativa para la permanencia, egreso y revalidación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5696548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3.4 Programas de las asignaturas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1252039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3.5 Contenidos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28520998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3.6 Flexibilidad curricular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0110213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3.7 Evaluación y actualización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7635803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3.8 Difusión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5247432"/>
                  </a:ext>
                </a:extLst>
              </a:tr>
              <a:tr h="178099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Plan de Estudios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8571" marR="8571" marT="8571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41145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081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841499" y="50184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ING/LIC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91724"/>
              </p:ext>
            </p:extLst>
          </p:nvPr>
        </p:nvGraphicFramePr>
        <p:xfrm>
          <a:off x="1079500" y="1218674"/>
          <a:ext cx="8686799" cy="5678067"/>
        </p:xfrm>
        <a:graphic>
          <a:graphicData uri="http://schemas.openxmlformats.org/drawingml/2006/table">
            <a:tbl>
              <a:tblPr/>
              <a:tblGrid>
                <a:gridCol w="3525244">
                  <a:extLst>
                    <a:ext uri="{9D8B030D-6E8A-4147-A177-3AD203B41FA5}">
                      <a16:colId xmlns:a16="http://schemas.microsoft.com/office/drawing/2014/main" xmlns="" val="2472614878"/>
                    </a:ext>
                  </a:extLst>
                </a:gridCol>
                <a:gridCol w="3525244">
                  <a:extLst>
                    <a:ext uri="{9D8B030D-6E8A-4147-A177-3AD203B41FA5}">
                      <a16:colId xmlns:a16="http://schemas.microsoft.com/office/drawing/2014/main" xmlns="" val="98623372"/>
                    </a:ext>
                  </a:extLst>
                </a:gridCol>
                <a:gridCol w="740646">
                  <a:extLst>
                    <a:ext uri="{9D8B030D-6E8A-4147-A177-3AD203B41FA5}">
                      <a16:colId xmlns:a16="http://schemas.microsoft.com/office/drawing/2014/main" xmlns="" val="3229186359"/>
                    </a:ext>
                  </a:extLst>
                </a:gridCol>
                <a:gridCol w="895665">
                  <a:extLst>
                    <a:ext uri="{9D8B030D-6E8A-4147-A177-3AD203B41FA5}">
                      <a16:colId xmlns:a16="http://schemas.microsoft.com/office/drawing/2014/main" xmlns="" val="215225846"/>
                    </a:ext>
                  </a:extLst>
                </a:gridCol>
              </a:tblGrid>
              <a:tr h="21253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Criterios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8934650"/>
                  </a:ext>
                </a:extLst>
              </a:tr>
              <a:tr h="4049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5888005"/>
                  </a:ext>
                </a:extLst>
              </a:tr>
              <a:tr h="21253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 Evaluación del aprendizaje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4.1 Metodología de evaluación continua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53130472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4.2 Estímulos al rendimiento académico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6557681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Evaluación del aprendizaje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2651781"/>
                  </a:ext>
                </a:extLst>
              </a:tr>
              <a:tr h="212536">
                <a:tc rowSpan="8"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 Formación integral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5.1 Desarrollo de emprendedores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33974986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5.2 Actividades artísticas y culturales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2227364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5.3 Actividades físicas y deportivas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03825424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5.4 Orientación profesional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29060825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5.5 Orientación psicológica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4760761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5.6 Servicios médicos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8996067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5.7 Enlace escuela – familia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97913307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Formación integral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420788"/>
                  </a:ext>
                </a:extLst>
              </a:tr>
              <a:tr h="212536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 Servicios de apoyo para el aprendizaje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6.1 Tutorías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22544063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6.2 Asesorías académicas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7314294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6.3 Biblioteca – acceso a la información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4491309"/>
                  </a:ext>
                </a:extLst>
              </a:tr>
              <a:tr h="404937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Servicios de apoyo para el aprendizaje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75242602"/>
                  </a:ext>
                </a:extLst>
              </a:tr>
              <a:tr h="404937">
                <a:tc rowSpan="7"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 Vinculación - Extensión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7.1 Vinculación con los sectores público, privado y social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2049112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7.2 Seguimiento de egresados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1856787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7.3 Intercambio académico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30787993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7.4 Servicio social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55689753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7.5 Bolsa de trabajo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03829834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7.6 Extensión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9167734"/>
                  </a:ext>
                </a:extLst>
              </a:tr>
              <a:tr h="21253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Vinculación - Extensión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0966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36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56836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AVANCE A LAS RECOMENDACIONES DE ORGANISMOS</a:t>
            </a:r>
          </a:p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ACREDITADORES DE CIIES Y COPAES ING/LIC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224633"/>
              </p:ext>
            </p:extLst>
          </p:nvPr>
        </p:nvGraphicFramePr>
        <p:xfrm>
          <a:off x="1155700" y="1416041"/>
          <a:ext cx="9144001" cy="4648208"/>
        </p:xfrm>
        <a:graphic>
          <a:graphicData uri="http://schemas.openxmlformats.org/drawingml/2006/table">
            <a:tbl>
              <a:tblPr/>
              <a:tblGrid>
                <a:gridCol w="3710784">
                  <a:extLst>
                    <a:ext uri="{9D8B030D-6E8A-4147-A177-3AD203B41FA5}">
                      <a16:colId xmlns:a16="http://schemas.microsoft.com/office/drawing/2014/main" xmlns="" val="3744339866"/>
                    </a:ext>
                  </a:extLst>
                </a:gridCol>
                <a:gridCol w="3710784">
                  <a:extLst>
                    <a:ext uri="{9D8B030D-6E8A-4147-A177-3AD203B41FA5}">
                      <a16:colId xmlns:a16="http://schemas.microsoft.com/office/drawing/2014/main" xmlns="" val="1812776056"/>
                    </a:ext>
                  </a:extLst>
                </a:gridCol>
                <a:gridCol w="779627">
                  <a:extLst>
                    <a:ext uri="{9D8B030D-6E8A-4147-A177-3AD203B41FA5}">
                      <a16:colId xmlns:a16="http://schemas.microsoft.com/office/drawing/2014/main" xmlns="" val="3921079790"/>
                    </a:ext>
                  </a:extLst>
                </a:gridCol>
                <a:gridCol w="942806">
                  <a:extLst>
                    <a:ext uri="{9D8B030D-6E8A-4147-A177-3AD203B41FA5}">
                      <a16:colId xmlns:a16="http://schemas.microsoft.com/office/drawing/2014/main" xmlns="" val="823842840"/>
                    </a:ext>
                  </a:extLst>
                </a:gridCol>
              </a:tblGrid>
              <a:tr h="276506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Categoría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E59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Criterios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46519255"/>
                  </a:ext>
                </a:extLst>
              </a:tr>
              <a:tr h="5268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 atendidas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1252345"/>
                  </a:ext>
                </a:extLst>
              </a:tr>
              <a:tr h="276506">
                <a:tc rowSpan="5"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 Investigación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8.1 Líneas y proyectos de investigación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1325097"/>
                  </a:ext>
                </a:extLst>
              </a:tr>
              <a:tr h="2765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8.2 Recursos para la investigación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1193355"/>
                  </a:ext>
                </a:extLst>
              </a:tr>
              <a:tr h="2765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8.3 Difusión de la investigación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61575901"/>
                  </a:ext>
                </a:extLst>
              </a:tr>
              <a:tr h="2765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8.4 Impacto de la investigación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7962896"/>
                  </a:ext>
                </a:extLst>
              </a:tr>
              <a:tr h="2765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Investigación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8205406"/>
                  </a:ext>
                </a:extLst>
              </a:tr>
              <a:tr h="276506">
                <a:tc rowSpan="3"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 Infraestructura y equipamiento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9.1 Infraestructura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3133414"/>
                  </a:ext>
                </a:extLst>
              </a:tr>
              <a:tr h="2765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9.2 Equipamiento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90939541"/>
                  </a:ext>
                </a:extLst>
              </a:tr>
              <a:tr h="2765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Infraestructura y equipamiento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6009978"/>
                  </a:ext>
                </a:extLst>
              </a:tr>
              <a:tr h="276506">
                <a:tc rowSpan="4"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 Gestión administrativa y financiera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10.1 Planeación, evaluación y organización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32943856"/>
                  </a:ext>
                </a:extLst>
              </a:tr>
              <a:tr h="52681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10.2 Recursos humanos administrativos, de apoyo y de servicios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5200230"/>
                  </a:ext>
                </a:extLst>
              </a:tr>
              <a:tr h="2765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10.3 Recursos Financieros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43558234"/>
                  </a:ext>
                </a:extLst>
              </a:tr>
              <a:tr h="276506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 Gestión administrativa y financiera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653650"/>
                  </a:ext>
                </a:extLst>
              </a:tr>
              <a:tr h="27650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Totales</a:t>
                      </a:r>
                    </a:p>
                  </a:txBody>
                  <a:tcPr marL="9525" marR="9525" marT="952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940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716986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070100" y="495137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SUSTENTABILIDAD MAY-AGO 2023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51329" y="1386961"/>
            <a:ext cx="9677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Gestión Eficiente de los </a:t>
            </a:r>
            <a:r>
              <a:rPr lang="es-MX" sz="2800" b="1" i="1" u="sng" dirty="0" smtClean="0">
                <a:solidFill>
                  <a:srgbClr val="000000"/>
                </a:solidFill>
                <a:latin typeface="Century" panose="02040604050505020304" pitchFamily="18" charset="0"/>
              </a:rPr>
              <a:t>Recursos:</a:t>
            </a:r>
          </a:p>
          <a:p>
            <a:pPr algn="just"/>
            <a:endParaRPr lang="es-MX" sz="28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Digitalización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trabajos (Tareas, proyectos, etc.) con esto se logra </a:t>
            </a: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el ahorro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tinta y papel.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Eficiencia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en el ahorro energético (Agua, Luz, Gas)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Acciones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sustentabilidad en Servicios Bibliotecarios con acciones como: </a:t>
            </a: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rediseño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espacios con luminosidad para el ahorro de energía, </a:t>
            </a: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gestión integral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de reúso y reciclado de materiales, señalética para ahorro </a:t>
            </a:r>
            <a:r>
              <a:rPr lang="es-MX" sz="28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de energía </a:t>
            </a: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eléctrica. </a:t>
            </a:r>
            <a:endParaRPr lang="es-MX" sz="4000" dirty="0"/>
          </a:p>
        </p:txBody>
      </p:sp>
    </p:spTree>
    <p:extLst>
      <p:ext uri="{BB962C8B-B14F-4D97-AF65-F5344CB8AC3E}">
        <p14:creationId xmlns:p14="http://schemas.microsoft.com/office/powerpoint/2010/main" val="342744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716986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19514" y="50968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SUSTENTABILIDAD MAY-AGO 2023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8500" y="1049513"/>
            <a:ext cx="975360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Formación y Desarrollo Humano de Calidad </a:t>
            </a:r>
            <a:endParaRPr lang="es-MX" sz="2800" b="1" i="1" u="sng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/>
            <a:endParaRPr lang="es-MX" sz="2800" b="1" i="1" u="sng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800" dirty="0">
                <a:solidFill>
                  <a:srgbClr val="000000"/>
                </a:solidFill>
                <a:latin typeface="Century" panose="02040604050505020304" pitchFamily="18" charset="0"/>
              </a:rPr>
              <a:t>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El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Comité de Sustentabilidad coordino la convocatoria y las acciones de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la celebración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del Día Mundial del Medio Ambiente el 05 de Junio de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2023. El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proceso se llevó a cabo mediante una convocatoria institucional que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se difundió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a todos los programas educativos y áreas administrativas de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la Universidad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, además de la difusión en la página institucional de la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UTVM en </a:t>
            </a:r>
            <a:r>
              <a:rPr lang="es-MX" sz="2400" dirty="0" err="1">
                <a:solidFill>
                  <a:srgbClr val="000000"/>
                </a:solidFill>
                <a:latin typeface="Century" panose="02040604050505020304" pitchFamily="18" charset="0"/>
              </a:rPr>
              <a:t>facebook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. Se realizaron acciones que buscan conservar, limpiar</a:t>
            </a:r>
          </a:p>
          <a:p>
            <a:pPr algn="just"/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nuestras instalaciones y que buscan sensibilizar el cuidado del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medio ambiente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. Además, se llevó a cabo la eliminación parcial de la plaga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de heno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de los olivos de la Institución. </a:t>
            </a:r>
            <a:endParaRPr lang="es-MX" sz="240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/>
            <a:endParaRPr lang="es-MX" sz="2400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Generación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en intranet del apartado del comité de sustentabilidad en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la cual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se han adjuntado evidencias de las acciones realizadas</a:t>
            </a:r>
            <a:r>
              <a:rPr lang="es-MX" sz="2200" dirty="0">
                <a:solidFill>
                  <a:srgbClr val="000000"/>
                </a:solidFill>
                <a:latin typeface="Century" panose="020406040505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3598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716986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19514" y="50968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SUSTENTABILIDAD MAY-AGO 2023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74700" y="1111250"/>
            <a:ext cx="9918700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Formación y Desarrollo Humano de Calidad </a:t>
            </a: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endParaRPr lang="es-MX" sz="220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Planeación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y diseño de la convocatoria ONZATON para recolectar</a:t>
            </a:r>
          </a:p>
          <a:p>
            <a:pPr lvl="0" algn="just"/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reciclables con motivo del Programa de Escuela Verde en el cual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participa nuestra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Institución y para la Asociación Mexicana de Ayuda a Niños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con Cáncer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de Hidalgo (AMANC HIDALGO) dada su campaña “Para ti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es basura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para mi es salud“.</a:t>
            </a:r>
          </a:p>
          <a:p>
            <a:endParaRPr lang="es-MX" sz="130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/>
            <a:r>
              <a:rPr lang="es-MX" sz="2800" b="1" i="1" u="sng" dirty="0" smtClean="0">
                <a:solidFill>
                  <a:srgbClr val="000000"/>
                </a:solidFill>
                <a:latin typeface="Century" panose="02040604050505020304" pitchFamily="18" charset="0"/>
              </a:rPr>
              <a:t>Relación </a:t>
            </a:r>
            <a:r>
              <a:rPr lang="es-MX" sz="28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con Organizaciones Estatales, Nacionales e Internacionales </a:t>
            </a:r>
            <a:endParaRPr lang="es-MX" sz="2800" b="1" i="1" u="sng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/>
            <a:endParaRPr lang="es-MX" sz="2800" b="1" i="1" u="sng" dirty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Reunión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el día 25 de julio del 2023 en instalaciones de nuestra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Institución con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motivo de la presentación del proyecto "Escuela Verde"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con representantes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de SADER y la Red de Productores de Plantas </a:t>
            </a:r>
            <a:r>
              <a:rPr lang="es-MX" sz="2400" dirty="0" smtClean="0">
                <a:solidFill>
                  <a:srgbClr val="000000"/>
                </a:solidFill>
                <a:latin typeface="Century" panose="02040604050505020304" pitchFamily="18" charset="0"/>
              </a:rPr>
              <a:t>Endémicas del </a:t>
            </a:r>
            <a:r>
              <a:rPr lang="es-MX" sz="2400" dirty="0">
                <a:solidFill>
                  <a:srgbClr val="000000"/>
                </a:solidFill>
                <a:latin typeface="Century" panose="02040604050505020304" pitchFamily="18" charset="0"/>
              </a:rPr>
              <a:t>Estado de Hidalgo. </a:t>
            </a:r>
          </a:p>
        </p:txBody>
      </p:sp>
    </p:spTree>
    <p:extLst>
      <p:ext uri="{BB962C8B-B14F-4D97-AF65-F5344CB8AC3E}">
        <p14:creationId xmlns:p14="http://schemas.microsoft.com/office/powerpoint/2010/main" val="19115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716986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919514" y="509682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 DE SUSTENTABILIDAD MAY-AGO 2023</a:t>
            </a:r>
            <a:endParaRPr lang="es-MX" sz="2000" b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93586" y="1265299"/>
            <a:ext cx="883920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MX" sz="2800" b="1" i="1" u="sng" dirty="0">
                <a:solidFill>
                  <a:srgbClr val="000000"/>
                </a:solidFill>
                <a:latin typeface="Century" panose="02040604050505020304" pitchFamily="18" charset="0"/>
              </a:rPr>
              <a:t>Investigación, Generación y Aplicación Innovadora del Conocimiento </a:t>
            </a:r>
            <a:endParaRPr lang="es-MX" sz="2800" b="1" i="1" u="sng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lvl="0" algn="just"/>
            <a:endParaRPr lang="es-MX" sz="2200" dirty="0" smtClean="0">
              <a:solidFill>
                <a:srgbClr val="000000"/>
              </a:solidFill>
              <a:latin typeface="Century" panose="02040604050505020304" pitchFamily="18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ü"/>
            </a:pPr>
            <a:r>
              <a:rPr lang="es-MX" sz="2400" dirty="0" smtClean="0">
                <a:latin typeface="Century" panose="02040604050505020304" pitchFamily="18" charset="0"/>
              </a:rPr>
              <a:t>Capítulo </a:t>
            </a:r>
            <a:r>
              <a:rPr lang="es-MX" sz="2400" dirty="0">
                <a:latin typeface="Century" panose="02040604050505020304" pitchFamily="18" charset="0"/>
              </a:rPr>
              <a:t>“Análisis de la producción de mezcal en el estado de </a:t>
            </a:r>
            <a:r>
              <a:rPr lang="es-MX" sz="2400" dirty="0" smtClean="0">
                <a:latin typeface="Century" panose="02040604050505020304" pitchFamily="18" charset="0"/>
              </a:rPr>
              <a:t>Guerrero, una </a:t>
            </a:r>
            <a:r>
              <a:rPr lang="es-MX" sz="2400" dirty="0">
                <a:latin typeface="Century" panose="02040604050505020304" pitchFamily="18" charset="0"/>
              </a:rPr>
              <a:t>propuesta para el uso de energías renovables”, que fue aceptado </a:t>
            </a:r>
            <a:r>
              <a:rPr lang="es-MX" sz="2400" dirty="0" smtClean="0">
                <a:latin typeface="Century" panose="02040604050505020304" pitchFamily="18" charset="0"/>
              </a:rPr>
              <a:t>para su </a:t>
            </a:r>
            <a:r>
              <a:rPr lang="es-MX" sz="2400" dirty="0">
                <a:latin typeface="Century" panose="02040604050505020304" pitchFamily="18" charset="0"/>
              </a:rPr>
              <a:t>publicación en el libro en físico y digital denominado “</a:t>
            </a:r>
            <a:r>
              <a:rPr lang="es-MX" sz="2400" dirty="0" smtClean="0">
                <a:latin typeface="Century" panose="02040604050505020304" pitchFamily="18" charset="0"/>
              </a:rPr>
              <a:t>Maguey aguamiel/pulque</a:t>
            </a:r>
            <a:r>
              <a:rPr lang="es-MX" sz="2400" dirty="0">
                <a:latin typeface="Century" panose="02040604050505020304" pitchFamily="18" charset="0"/>
              </a:rPr>
              <a:t>: una visión para el desarrollo territorial”, de “El </a:t>
            </a:r>
            <a:r>
              <a:rPr lang="es-MX" sz="2400" dirty="0" smtClean="0">
                <a:latin typeface="Century" panose="02040604050505020304" pitchFamily="18" charset="0"/>
              </a:rPr>
              <a:t>Colegio del </a:t>
            </a:r>
            <a:r>
              <a:rPr lang="es-MX" sz="2400" dirty="0">
                <a:latin typeface="Century" panose="02040604050505020304" pitchFamily="18" charset="0"/>
              </a:rPr>
              <a:t>Estado de Hidalgo” </a:t>
            </a:r>
            <a:endParaRPr lang="es-MX" sz="1400" dirty="0" smtClean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0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23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594100" y="65405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VISITAS </a:t>
            </a:r>
            <a:r>
              <a:rPr lang="en-US" sz="24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INDUSTRIALES</a:t>
            </a:r>
          </a:p>
          <a:p>
            <a:pPr lvl="0" algn="ctr"/>
            <a:r>
              <a:rPr lang="en-US" sz="2400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MAY-AGO 2023</a:t>
            </a:r>
            <a:endParaRPr lang="en-US" sz="24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endParaRPr lang="es-MX" sz="2400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18042" y="2597219"/>
            <a:ext cx="9031640" cy="132343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</a:rPr>
              <a:t>NO SE REALIZARON VISITAS INDUSTRIALES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0" cap="none" spc="0" normalizeH="0" baseline="0" noProof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uLnTx/>
                <a:uFillTx/>
              </a:rPr>
              <a:t> EN ESTE CUATRIMESTRE</a:t>
            </a:r>
          </a:p>
        </p:txBody>
      </p:sp>
    </p:spTree>
    <p:extLst>
      <p:ext uri="{BB962C8B-B14F-4D97-AF65-F5344CB8AC3E}">
        <p14:creationId xmlns:p14="http://schemas.microsoft.com/office/powerpoint/2010/main" val="17595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993900" y="9588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LAS ACTIVIDADES DEL CUERPO ACADÉMICO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194583"/>
              </p:ext>
            </p:extLst>
          </p:nvPr>
        </p:nvGraphicFramePr>
        <p:xfrm>
          <a:off x="2543810" y="1873253"/>
          <a:ext cx="6155690" cy="3324755"/>
        </p:xfrm>
        <a:graphic>
          <a:graphicData uri="http://schemas.openxmlformats.org/drawingml/2006/table">
            <a:tbl>
              <a:tblPr firstRow="1" firstCol="1" bandRow="1"/>
              <a:tblGrid>
                <a:gridCol w="4369606">
                  <a:extLst>
                    <a:ext uri="{9D8B030D-6E8A-4147-A177-3AD203B41FA5}">
                      <a16:colId xmlns:a16="http://schemas.microsoft.com/office/drawing/2014/main" xmlns="" val="1323983873"/>
                    </a:ext>
                  </a:extLst>
                </a:gridCol>
                <a:gridCol w="1786084">
                  <a:extLst>
                    <a:ext uri="{9D8B030D-6E8A-4147-A177-3AD203B41FA5}">
                      <a16:colId xmlns:a16="http://schemas.microsoft.com/office/drawing/2014/main" xmlns="" val="1777648006"/>
                    </a:ext>
                  </a:extLst>
                </a:gridCol>
              </a:tblGrid>
              <a:tr h="283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Desarrollo Científico y Tecnológico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b="1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May</a:t>
                      </a:r>
                      <a:r>
                        <a:rPr lang="es-MX" sz="1800" b="1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s-MX" sz="1800" b="1" dirty="0" err="1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ago</a:t>
                      </a:r>
                      <a:endParaRPr lang="es-MX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2307683"/>
                  </a:ext>
                </a:extLst>
              </a:tr>
              <a:tr h="255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Líneas generales de aplicación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122844"/>
                  </a:ext>
                </a:extLst>
              </a:tr>
              <a:tr h="255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Proyectos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52405349"/>
                  </a:ext>
                </a:extLst>
              </a:tr>
              <a:tr h="255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Docentes en proyectos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29759768"/>
                  </a:ext>
                </a:extLst>
              </a:tr>
              <a:tr h="255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Alumnos en proyectos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600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43082987"/>
                  </a:ext>
                </a:extLst>
              </a:tr>
              <a:tr h="255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Revista de divulgación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53490774"/>
                  </a:ext>
                </a:extLst>
              </a:tr>
              <a:tr h="4767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Artículos indexados, elaborados por los profesores de tiempo completo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17859417"/>
                  </a:ext>
                </a:extLst>
              </a:tr>
              <a:tr h="255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Publicaciones en congresos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1595504"/>
                  </a:ext>
                </a:extLst>
              </a:tr>
              <a:tr h="25504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</a:rPr>
                        <a:t>Redes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31135275"/>
                  </a:ext>
                </a:extLst>
              </a:tr>
              <a:tr h="51009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Libros, capítulos</a:t>
                      </a:r>
                      <a:r>
                        <a:rPr lang="es-MX" sz="1400" b="1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de libro</a:t>
                      </a:r>
                      <a:endParaRPr lang="es-MX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MX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4B08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6361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50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298699" y="520885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 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Matrícula, </a:t>
            </a: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TSU 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787949"/>
              </p:ext>
            </p:extLst>
          </p:nvPr>
        </p:nvGraphicFramePr>
        <p:xfrm>
          <a:off x="1003300" y="1167214"/>
          <a:ext cx="9296400" cy="4365875"/>
        </p:xfrm>
        <a:graphic>
          <a:graphicData uri="http://schemas.openxmlformats.org/drawingml/2006/table">
            <a:tbl>
              <a:tblPr/>
              <a:tblGrid>
                <a:gridCol w="3954984">
                  <a:extLst>
                    <a:ext uri="{9D8B030D-6E8A-4147-A177-3AD203B41FA5}">
                      <a16:colId xmlns:a16="http://schemas.microsoft.com/office/drawing/2014/main" xmlns="" val="3141240554"/>
                    </a:ext>
                  </a:extLst>
                </a:gridCol>
                <a:gridCol w="1503186">
                  <a:extLst>
                    <a:ext uri="{9D8B030D-6E8A-4147-A177-3AD203B41FA5}">
                      <a16:colId xmlns:a16="http://schemas.microsoft.com/office/drawing/2014/main" xmlns="" val="107431080"/>
                    </a:ext>
                  </a:extLst>
                </a:gridCol>
                <a:gridCol w="1323192">
                  <a:extLst>
                    <a:ext uri="{9D8B030D-6E8A-4147-A177-3AD203B41FA5}">
                      <a16:colId xmlns:a16="http://schemas.microsoft.com/office/drawing/2014/main" xmlns="" val="4041259094"/>
                    </a:ext>
                  </a:extLst>
                </a:gridCol>
                <a:gridCol w="1328057">
                  <a:extLst>
                    <a:ext uri="{9D8B030D-6E8A-4147-A177-3AD203B41FA5}">
                      <a16:colId xmlns:a16="http://schemas.microsoft.com/office/drawing/2014/main" xmlns="" val="1360504069"/>
                    </a:ext>
                  </a:extLst>
                </a:gridCol>
                <a:gridCol w="1186981">
                  <a:extLst>
                    <a:ext uri="{9D8B030D-6E8A-4147-A177-3AD203B41FA5}">
                      <a16:colId xmlns:a16="http://schemas.microsoft.com/office/drawing/2014/main" xmlns="" val="914495823"/>
                    </a:ext>
                  </a:extLst>
                </a:gridCol>
              </a:tblGrid>
              <a:tr h="6908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Sep-Dic 2022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 - Abr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2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May-Ago 2023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70668289"/>
                  </a:ext>
                </a:extLst>
              </a:tr>
              <a:tr h="31998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Procesos alimentarios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9520403"/>
                  </a:ext>
                </a:extLst>
              </a:tr>
              <a:tr h="3322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8099430"/>
                  </a:ext>
                </a:extLst>
              </a:tr>
              <a:tr h="3593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Administración Área Formulación y Evaluación de Proyectos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0376762"/>
                  </a:ext>
                </a:extLst>
              </a:tr>
              <a:tr h="3322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Automatización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4633048"/>
                  </a:ext>
                </a:extLst>
              </a:tr>
              <a:tr h="29993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 A. Instalaciones Elec. Eficientes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37057097"/>
                  </a:ext>
                </a:extLst>
              </a:tr>
              <a:tr h="3322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Energías Renovables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6318474"/>
                  </a:ext>
                </a:extLst>
              </a:tr>
              <a:tr h="392961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Desarrollo de Productos Alternativos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24542612"/>
                  </a:ext>
                </a:extLst>
              </a:tr>
              <a:tr h="3322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Turismo A. Hotelería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1889332"/>
                  </a:ext>
                </a:extLst>
              </a:tr>
              <a:tr h="332267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Gastronomía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98002867"/>
                  </a:ext>
                </a:extLst>
              </a:tr>
              <a:tr h="641505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A. Desarrollo de Software Multiplataforma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81818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97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451100" y="57785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b="1" dirty="0" smtClean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 DE LAS ACTIVIDADES DEL CUERPO ACADÉMICO</a:t>
            </a:r>
            <a:endParaRPr lang="es-MX" b="1" dirty="0">
              <a:solidFill>
                <a:srgbClr val="4F81BD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92055"/>
              </p:ext>
            </p:extLst>
          </p:nvPr>
        </p:nvGraphicFramePr>
        <p:xfrm>
          <a:off x="317500" y="1264682"/>
          <a:ext cx="3505200" cy="3579410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141268270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3669462111"/>
                    </a:ext>
                  </a:extLst>
                </a:gridCol>
              </a:tblGrid>
              <a:tr h="22828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1100" b="1" i="0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May</a:t>
                      </a:r>
                      <a:r>
                        <a:rPr lang="es-MX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– </a:t>
                      </a:r>
                      <a:r>
                        <a:rPr lang="es-MX" sz="1100" b="1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ago</a:t>
                      </a:r>
                      <a:r>
                        <a:rPr lang="es-MX" sz="11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MX" sz="11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84520641"/>
                  </a:ext>
                </a:extLst>
              </a:tr>
              <a:tr h="5821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Nombre CA registrados ante </a:t>
                      </a:r>
                      <a:r>
                        <a:rPr lang="es-MX" sz="11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PRODEP</a:t>
                      </a:r>
                      <a:endParaRPr lang="es-MX" sz="11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No. de proyectos de investigación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1608616"/>
                  </a:ext>
                </a:extLst>
              </a:tr>
              <a:tr h="5478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Conocimiento aplicado al fortalecimiento organizacional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95725745"/>
                  </a:ext>
                </a:extLst>
              </a:tr>
              <a:tr h="5478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Tendencias Turísticas para el Desarrollo Sostenible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7432333"/>
                  </a:ext>
                </a:extLst>
              </a:tr>
              <a:tr h="54788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Tecnologías de la Información y Comunicación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13601287"/>
                  </a:ext>
                </a:extLst>
              </a:tr>
              <a:tr h="2282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 de Alimentos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6743819"/>
                  </a:ext>
                </a:extLst>
              </a:tr>
              <a:tr h="36525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Mecatrónica, Energía y Sistemas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9476138"/>
                  </a:ext>
                </a:extLst>
              </a:tr>
              <a:tr h="2282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Mecánica industrial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4815295"/>
                  </a:ext>
                </a:extLst>
              </a:tr>
              <a:tr h="2282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6200736"/>
                  </a:ext>
                </a:extLst>
              </a:tr>
            </a:tbl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230372"/>
              </p:ext>
            </p:extLst>
          </p:nvPr>
        </p:nvGraphicFramePr>
        <p:xfrm>
          <a:off x="3867150" y="2482850"/>
          <a:ext cx="6781800" cy="388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93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1231900" y="3244850"/>
            <a:ext cx="8610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800" b="1" dirty="0">
                <a:solidFill>
                  <a:srgbClr val="4F81B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¡¡Gracias por su atención!!</a:t>
            </a:r>
          </a:p>
        </p:txBody>
      </p:sp>
    </p:spTree>
    <p:extLst>
      <p:ext uri="{BB962C8B-B14F-4D97-AF65-F5344CB8AC3E}">
        <p14:creationId xmlns:p14="http://schemas.microsoft.com/office/powerpoint/2010/main" val="82048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693400" cy="758825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0" y="6826250"/>
            <a:ext cx="1066800" cy="56398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2374900" y="532234"/>
            <a:ext cx="70419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COMPARATIVO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1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INDICADOR  DE </a:t>
            </a:r>
            <a:r>
              <a:rPr kumimoji="0" lang="es-MX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CALIDAD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Matrícula, </a:t>
            </a:r>
            <a:r>
              <a:rPr kumimoji="0" lang="es-MX" sz="1800" b="1" i="1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nivel TSU 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904680"/>
              </p:ext>
            </p:extLst>
          </p:nvPr>
        </p:nvGraphicFramePr>
        <p:xfrm>
          <a:off x="850900" y="1339850"/>
          <a:ext cx="92964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765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6714</TotalTime>
  <Words>5470</Words>
  <Application>Microsoft Office PowerPoint</Application>
  <PresentationFormat>Personalizado</PresentationFormat>
  <Paragraphs>3236</Paragraphs>
  <Slides>81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81</vt:i4>
      </vt:variant>
    </vt:vector>
  </HeadingPairs>
  <TitlesOfParts>
    <vt:vector size="88" baseType="lpstr">
      <vt:lpstr>Arial</vt:lpstr>
      <vt:lpstr>Calibri</vt:lpstr>
      <vt:lpstr>Calibri Light</vt:lpstr>
      <vt:lpstr>Century</vt:lpstr>
      <vt:lpstr>Times New Roman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YASHARED SALDANA TAPIA</dc:creator>
  <cp:lastModifiedBy>YARAVITH BARRERA LOPEZ</cp:lastModifiedBy>
  <cp:revision>114</cp:revision>
  <dcterms:created xsi:type="dcterms:W3CDTF">2022-10-31T19:27:08Z</dcterms:created>
  <dcterms:modified xsi:type="dcterms:W3CDTF">2023-10-12T18:45:00Z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2022-10-31T00:00:00Z</vt:filetime>
  </property>
</Properties>
</file>